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95" r:id="rId2"/>
    <p:sldId id="319" r:id="rId3"/>
    <p:sldId id="303" r:id="rId4"/>
    <p:sldId id="296" r:id="rId5"/>
    <p:sldId id="305" r:id="rId6"/>
    <p:sldId id="320" r:id="rId7"/>
    <p:sldId id="304" r:id="rId8"/>
    <p:sldId id="323" r:id="rId9"/>
    <p:sldId id="309" r:id="rId10"/>
    <p:sldId id="310" r:id="rId11"/>
    <p:sldId id="324" r:id="rId12"/>
    <p:sldId id="325" r:id="rId13"/>
    <p:sldId id="326" r:id="rId14"/>
    <p:sldId id="327" r:id="rId15"/>
    <p:sldId id="328" r:id="rId16"/>
    <p:sldId id="311" r:id="rId17"/>
    <p:sldId id="321" r:id="rId18"/>
    <p:sldId id="307" r:id="rId19"/>
    <p:sldId id="322" r:id="rId20"/>
    <p:sldId id="308" r:id="rId21"/>
    <p:sldId id="329" r:id="rId22"/>
    <p:sldId id="306" r:id="rId23"/>
    <p:sldId id="313" r:id="rId24"/>
    <p:sldId id="312" r:id="rId25"/>
    <p:sldId id="314" r:id="rId26"/>
    <p:sldId id="315" r:id="rId27"/>
    <p:sldId id="317" r:id="rId28"/>
    <p:sldId id="318" r:id="rId29"/>
    <p:sldId id="284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D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86951"/>
  </p:normalViewPr>
  <p:slideViewPr>
    <p:cSldViewPr snapToGrid="0" snapToObjects="1">
      <p:cViewPr>
        <p:scale>
          <a:sx n="119" d="100"/>
          <a:sy n="119" d="100"/>
        </p:scale>
        <p:origin x="62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3.png>
</file>

<file path=ppt/media/image24.png>
</file>

<file path=ppt/media/image25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E270B-11C8-E34E-848C-957D90BA54B8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B134DD-6C54-0646-BBAF-C62581D8842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3539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Hello everyone, I‘m </a:t>
            </a:r>
            <a:r>
              <a:rPr kumimoji="1" lang="en-US" altLang="zh-CN" dirty="0" err="1"/>
              <a:t>zhouzelin</a:t>
            </a:r>
            <a:r>
              <a:rPr kumimoji="1" lang="en-US" altLang="zh-CN" dirty="0"/>
              <a:t>. Today I will present my paper with </a:t>
            </a:r>
            <a:r>
              <a:rPr kumimoji="1" lang="en-US" altLang="zh-CN" dirty="0" err="1"/>
              <a:t>xuxuenan</a:t>
            </a:r>
            <a:r>
              <a:rPr kumimoji="1" lang="en-US" altLang="zh-CN" dirty="0"/>
              <a:t> accepted by ICASSP 2022, (Title)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3611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kumimoji="1" lang="en-US" altLang="zh-CN" dirty="0"/>
              <a:t>(Click)BLEU,ROUGE,METEOR are traditional natural language generation metrics based on N-gram overlap calculation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(Click)These metrics may fail to capture semantic similarity beyond exact word match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</a:t>
            </a:r>
            <a:r>
              <a:rPr kumimoji="1" lang="en-US" altLang="zh-CN" dirty="0" err="1"/>
              <a:t>CIDEr</a:t>
            </a:r>
            <a:r>
              <a:rPr kumimoji="1" lang="en-US" altLang="zh-CN" dirty="0"/>
              <a:t> and SPICE are image caption metrics centralized with visual information,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(Click)they might not catch the temporal connections in audio captions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(Click)Recently, Pre-trained Model Based Metrics emerged in NLG tasks and achieves great success,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(Click)However, all the above metrics are unable to tackle fluency issues in audio captioning like grammar error or incomplete sentences</a:t>
            </a:r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4432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50407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Thus, (Click)(Read)</a:t>
            </a:r>
          </a:p>
          <a:p>
            <a:r>
              <a:rPr kumimoji="1" lang="en-US" altLang="zh-CN" dirty="0"/>
              <a:t>(Click)(Read)</a:t>
            </a:r>
          </a:p>
          <a:p>
            <a:r>
              <a:rPr kumimoji="1" lang="en-US" altLang="zh-CN" dirty="0"/>
              <a:t>In this paper, we set lambda to 0.9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EAF7F3-0FF0-2548-9C7A-90E37F6D27EE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96625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For the separate error detector, </a:t>
            </a:r>
          </a:p>
          <a:p>
            <a:r>
              <a:rPr kumimoji="1" lang="en-US" altLang="zh-CN" dirty="0"/>
              <a:t>(Click)(Read)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9478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Next let me introduce how we compare different evaluation metrics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E61F9-80F0-2643-B72E-3802242A34ED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02914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- (Click)We manually picked some audio clips from </a:t>
            </a:r>
            <a:r>
              <a:rPr kumimoji="1" lang="en-US" altLang="zh-CN" dirty="0" err="1"/>
              <a:t>AudioCaps</a:t>
            </a:r>
            <a:r>
              <a:rPr kumimoji="1" lang="en-US" altLang="zh-CN" dirty="0"/>
              <a:t> and Clotho, which are two of the largest audio captioning datasets.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(Click)Following the paradigm proposed by </a:t>
            </a:r>
            <a:r>
              <a:rPr kumimoji="1" lang="en-US" altLang="zh-CN" dirty="0" err="1"/>
              <a:t>CIDEr</a:t>
            </a:r>
            <a:r>
              <a:rPr kumimoji="1" lang="en-US" altLang="zh-CN" dirty="0"/>
              <a:t>, we’ve done four kinds of pairwise comparison annotations,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(Click)HC means human correct versus human correct, here human correct means the reference sentence for the clip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(Click)HI means human correct versus human incorrect, here human incorrect refers to randomly sampled other clip’s reference sentence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(Click)HM means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(Click)MM means the comparison of two candidates generated by different audio captioning systems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05540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Actually we‘ve experimented two kinds of annotations protocols</a:t>
            </a:r>
          </a:p>
          <a:p>
            <a:r>
              <a:rPr kumimoji="1" lang="en-US" altLang="zh-CN" dirty="0"/>
              <a:t>- (Click) (Click) (Click)We first ask annotators to give an absolute rating of machine generated sentences after listening to the audio clip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(Click)However, this protocol reached unsatisfying inter-annotator agreement, reflected by </a:t>
            </a:r>
            <a:r>
              <a:rPr kumimoji="1" lang="en-US" altLang="zh-CN" dirty="0" err="1"/>
              <a:t>fleiss</a:t>
            </a:r>
            <a:r>
              <a:rPr kumimoji="1" lang="en-US" altLang="zh-CN" dirty="0"/>
              <a:t> kappa score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 (Click) Then we changed the annotation process.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(Click)after listening to the audio clip, annotators are asked to choose which caption is better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(Click)This protocol reached fair inter-annotator agreement, and was adopted to construct the final benchmark datasets</a:t>
            </a:r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11293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Actually we‘ve experimented two kinds of annotations protocols</a:t>
            </a:r>
          </a:p>
          <a:p>
            <a:r>
              <a:rPr kumimoji="1" lang="en-US" altLang="zh-CN" dirty="0"/>
              <a:t>- (Click) (Click) (Click)We first ask annotators to give an absolute rating of machine generated sentences after listening to the audio clip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(Click)However, this protocol reached unsatisfying inter-annotator agreement, reflected by </a:t>
            </a:r>
            <a:r>
              <a:rPr kumimoji="1" lang="en-US" altLang="zh-CN" dirty="0" err="1"/>
              <a:t>fleiss</a:t>
            </a:r>
            <a:r>
              <a:rPr kumimoji="1" lang="en-US" altLang="zh-CN" dirty="0"/>
              <a:t> kappa score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 (Click) Then we changed the annotation process.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(Click)after listening to the audio clip, annotators are asked to choose which caption is better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(Click)This protocol reached fair inter-annotator agreement, and was adopted to construct the final benchmark datasets</a:t>
            </a:r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40035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- We used four different audio captioning systems to generate candidate captions</a:t>
            </a:r>
          </a:p>
          <a:p>
            <a:r>
              <a:rPr kumimoji="1" lang="en-US" altLang="zh-CN" dirty="0"/>
              <a:t>- They are(Click)(Read)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39951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Next let me show the experiment results on our annotated datasets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E61F9-80F0-2643-B72E-3802242A34ED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3340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- Here is an outline of this talk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There are mainly four parts,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an introduction of Automated Audio Captioning and its evaluation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A quick overview of current evaluation metrics and our proposed metric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The benchmark dataset construction process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And experiment results on our annotated datasets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84056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kumimoji="1" lang="en-US" altLang="zh-CN" dirty="0"/>
              <a:t>This table shows the experiment results across different metrics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(Click)We can see that HC and MM poses bigger challenges for all metrics,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and pre-trained model based metrics generally performs better than other metrics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(Click)Note that SPICE performs the worst, even lower than fifty percent,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which strongly confirms our hypothesis that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image captioning specified metrics cannot be adopted in audio caption evaluation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(Click)And our proposed FENSE metric significantly outperforms other metrics on both datasets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04595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We‘ve also done ablation tests on the separate Error Detector,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 (Click)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Error Detector, all the three metrics achieve extra performance gain, even for Sentence-BERT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suggests that 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metrics leveraging either N-gram matching or contextual semantic similarity 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fail in detecting fluency issues, 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Error Detector can help mitigate such issues, thus setting a new 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sota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59610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Finally we do a comparison of four different audio captioning systems over two evaluation metrics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y-axis shows the win fractions of 4 audio captioning systems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can see, Humans and FENSE ranked ATT, FC and RL accordingly after NN, 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SPICE fails to reach their consensus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indicates the superiority of FENSE, and further confirms our claim that 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 captioning specified metrics like SPICE </a:t>
            </a:r>
          </a:p>
          <a:p>
            <a:pPr marL="171450" indent="-171450">
              <a:buFontTx/>
              <a:buChar char="-"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inappropriate to be transferred into audio caption evaluation.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32139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conclusion is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E61F9-80F0-2643-B72E-3802242A34ED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76628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CN" dirty="0"/>
              <a:t>We established …</a:t>
            </a:r>
          </a:p>
          <a:p>
            <a:pPr marL="228600" indent="-228600">
              <a:buAutoNum type="arabicPeriod"/>
            </a:pPr>
            <a:r>
              <a:rPr kumimoji="1" lang="en-US" altLang="zh-CN" dirty="0"/>
              <a:t>We benchmarked commonly used metrics and find their performance unsatisfying</a:t>
            </a:r>
          </a:p>
          <a:p>
            <a:pPr marL="228600" indent="-228600">
              <a:buAutoNum type="arabicPeriod"/>
            </a:pPr>
            <a:r>
              <a:rPr kumimoji="1" lang="en-US" altLang="zh-CN" dirty="0"/>
              <a:t>We repurposed sentence-bert for better estimation of semantic similarity and an Error detector handling fluency issues</a:t>
            </a:r>
          </a:p>
          <a:p>
            <a:pPr marL="228600" indent="-228600">
              <a:buAutoNum type="arabicPeriod"/>
            </a:pPr>
            <a:r>
              <a:rPr kumimoji="1" lang="en-US" altLang="zh-CN" dirty="0"/>
              <a:t>(Read)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428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First comes to the introduction part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E61F9-80F0-2643-B72E-3802242A34E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8243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Automated Audio Captioning is a cross-modal task involving both Audio Pattern Recognition and Natural Language Generation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Audio pattern recognition aims at (Click) (Read)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 it is (Read), for example Audio Tagging or Sound Event Detection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 Given an audio clip, Audio pattern recognition systems need to extract certain events within the clip, such as (Read)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On the other hand, (Click) the natural language generation part of an automated audio captioning system should (Read)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(Click)It is centralized with autoregressive Language Models, which predicts the next word of a given sentence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(Click)For example, given the incomplete sentence (Read), the language model should sample from the vocabulary to fill in the next blank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(Click)Automated Audio Captioning is a task bridging Audio Pattern Recognition and Natural Language Generation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EAF7F3-0FF0-2548-9C7A-90E37F6D27E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6863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We may associate this task with its counterpart in visual domain, called image captioning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(Click)While an image is given, the image captioning system would say (Click)(Read)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However, accompanied with this audio clip (Click play), and audio captioning system would say (Click)(Read)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From this example, we can distinguish the different focus of two tasks(Click)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While image captioning focuses on visible attributes of objects and their spatial relationships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Audio captioning puts more attention on auditory properties of events and their temporal connections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EAF7F3-0FF0-2548-9C7A-90E37F6D27E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6599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kumimoji="1" lang="en-US" altLang="zh-CN" dirty="0"/>
              <a:t>When the captions are generated, how do we evaluate its quality?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(Click)The answer is that(Read)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In other words, we evaluate the quality of machine generated sentences by calculating how similar they are with human written ones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(Click)(Read)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However, (Click),the first three metrics are from traditional Natural Language Generation tasks, based on N-gram exact matches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(Click)the latter two metrics are specifically designed for image captioning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A natural question is, are they suitable for the newly proposed audio captioning task?</a:t>
            </a:r>
          </a:p>
          <a:p>
            <a:pPr marL="171450" indent="-171450">
              <a:buFontTx/>
              <a:buChar char="-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8248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kumimoji="1" lang="en-US" altLang="zh-CN" dirty="0"/>
              <a:t>Our answer is No. Here is an example.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We use the previous audio clip still, the reference text is (Click)(Read)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We have three machine generated captions with respect to this clip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Caption A says, (Click)(Read)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Caption B says, (Click)(Read)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While Caption C says, (Click)(Read)which is an incomplete sentence generated by machine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(Click)For our human, it’s quite easy to tell that Caption A is much better than the other two captions, since it precisely paraphrases reference without any grammar error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(Click)However, in this table, most current metrics favor Caption C except for our newly repurposed Sentence-BERT, in that Caption C has most words in common with reference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Which means it remains a challenge for those metrics to tell the semantic differences between sentences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and check the grammar errors as well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Moreover, SPICE even leaves a zero score on the correct Caption A, the reason behind it is worth thinking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EAF7F3-0FF0-2548-9C7A-90E37F6D27EE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9357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When we go deeper into SPICE metric, we could know that it is calculated based on scene graph overlap between two sentences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(Click)Take an example from its original paper, the sentence (Read) would be parsed into such a scene graph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girl on top of a court. I’ve omitted the modifiers for simplicity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(Click)When we come back to the reference sentence and Caption A,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(Click)we can see the sound events within this sentences could not be properly parsed, 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which leads to their poor correlation result</a:t>
            </a:r>
          </a:p>
          <a:p>
            <a:pPr marL="171450" indent="-171450">
              <a:buFontTx/>
              <a:buChar char="-"/>
            </a:pPr>
            <a:r>
              <a:rPr kumimoji="1" lang="en-US" altLang="zh-CN" dirty="0"/>
              <a:t>(Click)Therefore, we raise the question as the title of this paper, (Read)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B134DD-6C54-0646-BBAF-C62581D8842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08571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Here are other metrics we’d like to compare with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E61F9-80F0-2643-B72E-3802242A34E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1137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878E3E-1B12-444A-956D-BD3B3AC5E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EDA21B0-0BF8-C841-89AD-5FE983E94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CDE13A-B668-B445-9B94-54F8CE58D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6543BD-0308-B747-996D-E01A86AE1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61CDFA-7784-D94B-8562-89D34781E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7195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CC912E-74B5-6247-A2C6-68E9BE873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A66F7F-ECED-8947-A2AB-E07CDD534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D5CD65-2B0C-C544-BD63-1831C290F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281504-3416-1148-BDC0-7AFF6A2FD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A53B03-C3F2-A449-8797-B89C9FB3E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4460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3B8D8F3-4AC9-2945-830A-A45E433A57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998524-9F1F-7E4A-A353-4D73D074C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C39C14-B240-6C47-B181-2C999FD9A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FCE4D6-8950-6A49-B523-FF194B508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E89E10-A8A4-5D48-AC32-99C937930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3521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EB7CE1-7F71-E44B-8E47-FD72CBD32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F5C83B-9475-074D-AAC2-B830F413A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E87BE8-2C1B-3E46-A73F-D4C6CBD2B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6746A5-6BAD-CD41-987E-200383124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5A3B2D-4404-FB4A-AD4A-948D070F8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4685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57F7AE-633D-2445-B0AC-D322D87EE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66C590-F9F9-AA47-A728-D3E82714D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27BCB3-2434-EC47-9100-E6E7FE2C1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C8F69A-1F5D-8945-8279-75F3B5580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FE08B0-8C53-6E4A-84B4-7471976ED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4813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43E33E-882D-A04C-8343-57DB351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B1D08B-D384-4545-9210-62B97C4580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63E5ECA-1025-FE45-9FA5-8D676E9B9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DE2E11-F71D-7541-87D7-50BC84B10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C5EE20-561E-C54E-A40F-52035531D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F93B6D-3C7A-5C4B-862C-DEC0AE969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6440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C82D50-91CD-054B-83EF-8ED5CADB6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46C922-3FC5-9F49-8E3C-242E72CB1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05A24DE-E9CC-904C-A3F8-DCBFBDC227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A88CC4F-83FB-D843-9179-9DE2DC4B38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CE2FFCE-762B-4B4B-9564-867EC04F69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7111A8B-3C51-044C-8710-B8317D6BE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1D36F52-5428-0647-8BBC-72E9EFD04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0EB441F-CF8F-DC45-85D1-64E6C1BAF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7942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908DF-6198-4D4D-A000-5AC9ED87C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D88160-F519-B641-8B3A-9EA6FC8B6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9D8A5E-8A67-8747-8B35-647C0B2D2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F6DD33-742D-5B4E-8E04-4E922B87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635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82DD34-C63A-DC41-9F7C-166FAB15A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2894851-097E-6546-9A82-13BD8E6A1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2F6049-34E8-1149-9235-08718CA66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9917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13E4D2-1675-344E-84F9-A3DCE05F3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A07988-E369-E34B-A3D1-D4E453B91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A97668-095A-1145-AFAB-399C53D354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E7C43F-D3DD-0240-927D-E45B1063A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C01AB5-2CD2-AB46-8B96-A1F99F1EB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2108A0-9F28-8145-877C-1E34A8191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7799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AD6CDE-AC11-F345-9E20-4F706898E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141945B-F5CF-A64B-A8E1-F854F7E55D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AFDCEA-C3E3-7349-A741-A6728CFB52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D3798B-6265-724B-AFCF-AC4453B94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4E88D0-CD1D-8743-8310-EBD1C29A8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35D63D-5DEC-CE4E-B5DA-1D6470F62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4386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D3030C-CE3F-6E42-844F-EAFFF4C2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7B60E6-AA1A-6448-B787-72B52921F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B37C97-4D62-0545-BB84-893742D176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9F92F-1B31-F540-8147-2EBCC7EA621F}" type="datetimeFigureOut">
              <a:rPr kumimoji="1" lang="zh-CN" altLang="en-US" smtClean="0"/>
              <a:t>2022/4/18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DE5160-4565-E24D-BEA9-10C0952C10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FE84D2-B992-AD46-9D07-71BE38F155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8C7B0-FA03-0243-B3E5-0E67D14917E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7680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360F95-0E10-BD41-9787-5B89EBF57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0180DF9-0793-134B-899C-8B21081A8A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6156" y="2278728"/>
            <a:ext cx="11679688" cy="2300544"/>
          </a:xfr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9DCFB6-F5CE-C644-BF1A-29F12B03E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4342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AA5FD0-DD11-2142-8CFD-E3560BCC8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Automatic Evaluation Metrics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5473AC-6AFE-F74E-841C-84A0A90FC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Traditional NLG Metrics</a:t>
            </a:r>
          </a:p>
          <a:p>
            <a:pPr lvl="1"/>
            <a:r>
              <a:rPr kumimoji="1" lang="en" altLang="zh-CN" dirty="0"/>
              <a:t>BLEU</a:t>
            </a:r>
          </a:p>
          <a:p>
            <a:pPr lvl="1"/>
            <a:r>
              <a:rPr kumimoji="1" lang="en" altLang="zh-CN" dirty="0"/>
              <a:t>ROUGE</a:t>
            </a:r>
          </a:p>
          <a:p>
            <a:pPr lvl="1"/>
            <a:r>
              <a:rPr kumimoji="1" lang="en" altLang="zh-CN" dirty="0"/>
              <a:t>METEOR</a:t>
            </a:r>
          </a:p>
          <a:p>
            <a:r>
              <a:rPr kumimoji="1" lang="en" altLang="zh-CN" dirty="0"/>
              <a:t>Image Caption Metrics</a:t>
            </a:r>
          </a:p>
          <a:p>
            <a:pPr lvl="1"/>
            <a:r>
              <a:rPr kumimoji="1" lang="en-US" altLang="zh-CN" dirty="0" err="1"/>
              <a:t>CIDEr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SPICE</a:t>
            </a:r>
          </a:p>
          <a:p>
            <a:r>
              <a:rPr lang="en" altLang="zh-CN" dirty="0"/>
              <a:t>Pre-trained Model Based Metrics</a:t>
            </a:r>
          </a:p>
          <a:p>
            <a:pPr lvl="1"/>
            <a:r>
              <a:rPr kumimoji="1" lang="en" altLang="zh-CN" dirty="0" err="1"/>
              <a:t>BERTScore</a:t>
            </a:r>
            <a:endParaRPr kumimoji="1" lang="en" altLang="zh-CN" dirty="0"/>
          </a:p>
          <a:p>
            <a:pPr lvl="1"/>
            <a:r>
              <a:rPr kumimoji="1" lang="en" altLang="zh-CN" dirty="0"/>
              <a:t>BLEURT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E01BD6-99C8-8F42-BBB1-A009B7370846}"/>
              </a:ext>
            </a:extLst>
          </p:cNvPr>
          <p:cNvSpPr txBox="1"/>
          <p:nvPr/>
        </p:nvSpPr>
        <p:spPr>
          <a:xfrm>
            <a:off x="5594494" y="2454629"/>
            <a:ext cx="36551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>
                <a:solidFill>
                  <a:schemeClr val="accent6"/>
                </a:solidFill>
              </a:rPr>
              <a:t>N-gram overlap</a:t>
            </a:r>
            <a:r>
              <a:rPr kumimoji="1" lang="en-US" altLang="zh-CN" sz="2000" dirty="0"/>
              <a:t> based metrics</a:t>
            </a:r>
          </a:p>
          <a:p>
            <a:r>
              <a:rPr kumimoji="1" lang="en-US" altLang="zh-CN" sz="2000" dirty="0"/>
              <a:t>Semantic relatedness? 🙁️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D80B1A-8366-E34F-8948-69959C1666F7}"/>
              </a:ext>
            </a:extLst>
          </p:cNvPr>
          <p:cNvSpPr txBox="1"/>
          <p:nvPr/>
        </p:nvSpPr>
        <p:spPr>
          <a:xfrm>
            <a:off x="6523512" y="3815270"/>
            <a:ext cx="3066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>
                <a:solidFill>
                  <a:schemeClr val="accent5"/>
                </a:solidFill>
              </a:rPr>
              <a:t>Vision centric</a:t>
            </a:r>
            <a:r>
              <a:rPr kumimoji="1" lang="en-US" altLang="zh-CN" sz="2000" dirty="0"/>
              <a:t> metrics</a:t>
            </a:r>
          </a:p>
          <a:p>
            <a:r>
              <a:rPr kumimoji="1" lang="en-US" altLang="zh-CN" sz="2000" dirty="0"/>
              <a:t>Temporal connections? 🙁️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9B8623-C096-AB44-973A-7DA343C4229F}"/>
              </a:ext>
            </a:extLst>
          </p:cNvPr>
          <p:cNvSpPr txBox="1"/>
          <p:nvPr/>
        </p:nvSpPr>
        <p:spPr>
          <a:xfrm>
            <a:off x="8056944" y="5421545"/>
            <a:ext cx="22589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>
                <a:solidFill>
                  <a:srgbClr val="C00000"/>
                </a:solidFill>
              </a:rPr>
              <a:t>Fluency issues</a:t>
            </a:r>
            <a:r>
              <a:rPr kumimoji="1" lang="en-US" altLang="zh-CN" sz="2000" dirty="0"/>
              <a:t>? 🙁️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DB0860-F736-E042-BF72-ABA4A2E1D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858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1A82E4-4D23-5743-BF3D-C7D991542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BLEU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9AE24C-22A8-644C-A727-8BAD48F72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N-gram precision</a:t>
            </a:r>
          </a:p>
          <a:p>
            <a:pPr lvl="1"/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Quiz 1:</a:t>
            </a:r>
            <a:r>
              <a:rPr kumimoji="1" lang="en-US" altLang="zh-CN" dirty="0"/>
              <a:t> BLEU-1 score</a:t>
            </a:r>
          </a:p>
          <a:p>
            <a:pPr marL="0" indent="0">
              <a:buNone/>
            </a:pPr>
            <a:r>
              <a:rPr kumimoji="1" lang="en-US" altLang="zh-CN" b="1" dirty="0"/>
              <a:t>Reference:</a:t>
            </a:r>
            <a:r>
              <a:rPr kumimoji="1" lang="en-US" altLang="zh-CN" dirty="0"/>
              <a:t> A cat sat on the mat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b="1" dirty="0"/>
              <a:t>Candidate 1</a:t>
            </a:r>
            <a:r>
              <a:rPr kumimoji="1" lang="en-US" altLang="zh-CN" dirty="0"/>
              <a:t>: A cat is on the mat </a:t>
            </a:r>
          </a:p>
          <a:p>
            <a:pPr marL="0" indent="0">
              <a:buNone/>
            </a:pPr>
            <a:r>
              <a:rPr kumimoji="1" lang="en-US" altLang="zh-CN" b="1" dirty="0"/>
              <a:t>Candidate 2: </a:t>
            </a:r>
            <a:r>
              <a:rPr kumimoji="1" lang="en-US" altLang="zh-CN" dirty="0"/>
              <a:t>A cat </a:t>
            </a:r>
            <a:endParaRPr kumimoji="1" lang="en-US" altLang="zh-CN" b="1" dirty="0"/>
          </a:p>
          <a:p>
            <a:pPr marL="0" indent="0">
              <a:buNone/>
            </a:pPr>
            <a:r>
              <a:rPr kumimoji="1" lang="en-US" altLang="zh-CN" b="1" dirty="0"/>
              <a:t>Candidate 3: </a:t>
            </a:r>
            <a:r>
              <a:rPr kumimoji="1" lang="en-US" altLang="zh-CN" dirty="0"/>
              <a:t>the the the the the</a:t>
            </a:r>
            <a:endParaRPr kumimoji="1" lang="zh-CN" alt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F64B436D-1147-C74E-91A0-92982339CE0F}"/>
                  </a:ext>
                </a:extLst>
              </p:cNvPr>
              <p:cNvSpPr txBox="1"/>
              <p:nvPr/>
            </p:nvSpPr>
            <p:spPr>
              <a:xfrm>
                <a:off x="4136411" y="1690688"/>
                <a:ext cx="1639808" cy="6655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𝐶𝑎𝑛𝑑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 ∩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𝑅𝑒𝑓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𝐶𝑎𝑛𝑑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F64B436D-1147-C74E-91A0-92982339C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6411" y="1690688"/>
                <a:ext cx="1639808" cy="665567"/>
              </a:xfrm>
              <a:prstGeom prst="rect">
                <a:avLst/>
              </a:prstGeom>
              <a:blipFill>
                <a:blip r:embed="rId2"/>
                <a:stretch>
                  <a:fillRect b="-92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B98DC9A5-442C-8148-B54B-8E6A8A6ABE9E}"/>
              </a:ext>
            </a:extLst>
          </p:cNvPr>
          <p:cNvSpPr txBox="1"/>
          <p:nvPr/>
        </p:nvSpPr>
        <p:spPr>
          <a:xfrm>
            <a:off x="6272930" y="4708164"/>
            <a:ext cx="4772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➕</a:t>
            </a:r>
            <a:r>
              <a:rPr kumimoji="1" lang="zh-CN" altLang="en-US" dirty="0"/>
              <a:t> </a:t>
            </a:r>
            <a:r>
              <a:rPr kumimoji="1" lang="en-US" altLang="zh-CN" dirty="0"/>
              <a:t>Brevity penalty</a:t>
            </a:r>
          </a:p>
          <a:p>
            <a:r>
              <a:rPr kumimoji="1" lang="en-US" altLang="zh-CN" dirty="0"/>
              <a:t> (to penalize sentences shorter than reference)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060F64F-EB15-9048-8B0A-59B48F929987}"/>
              </a:ext>
            </a:extLst>
          </p:cNvPr>
          <p:cNvSpPr txBox="1"/>
          <p:nvPr/>
        </p:nvSpPr>
        <p:spPr>
          <a:xfrm>
            <a:off x="6272930" y="5489432"/>
            <a:ext cx="3587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➕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 clip</a:t>
            </a:r>
          </a:p>
          <a:p>
            <a:r>
              <a:rPr kumimoji="1" lang="en-US" altLang="zh-CN" dirty="0"/>
              <a:t>(to avoid meaningless repetitions)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0566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92D22D-72EB-EE41-BCDE-353048624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ROUGE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13D359-6C73-2841-948D-5A8303E0A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N-gram recall</a:t>
            </a:r>
          </a:p>
          <a:p>
            <a:pPr lvl="1"/>
            <a:r>
              <a:rPr kumimoji="1" lang="en-US" altLang="zh-CN" dirty="0"/>
              <a:t>ROUGE-N</a:t>
            </a:r>
          </a:p>
          <a:p>
            <a:pPr lvl="1"/>
            <a:r>
              <a:rPr kumimoji="1" lang="en-US" altLang="zh-CN" dirty="0"/>
              <a:t>ROUGE-L</a:t>
            </a:r>
          </a:p>
          <a:p>
            <a:pPr lvl="1"/>
            <a:r>
              <a:rPr kumimoji="1" lang="en-US" altLang="zh-CN" dirty="0"/>
              <a:t>…</a:t>
            </a:r>
          </a:p>
          <a:p>
            <a:pPr lvl="1"/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Quiz 2:</a:t>
            </a:r>
            <a:r>
              <a:rPr kumimoji="1" lang="en-US" altLang="zh-CN" dirty="0"/>
              <a:t> ROUGE-1 score</a:t>
            </a:r>
          </a:p>
          <a:p>
            <a:pPr marL="0" indent="0">
              <a:buNone/>
            </a:pPr>
            <a:r>
              <a:rPr kumimoji="1" lang="en-US" altLang="zh-CN" b="1" dirty="0"/>
              <a:t>Reference:</a:t>
            </a:r>
            <a:r>
              <a:rPr kumimoji="1" lang="en-US" altLang="zh-CN" dirty="0"/>
              <a:t> A cat sat on the mat</a:t>
            </a:r>
          </a:p>
          <a:p>
            <a:pPr marL="0" indent="0">
              <a:buNone/>
            </a:pPr>
            <a:r>
              <a:rPr kumimoji="1" lang="en-US" altLang="zh-CN" b="1" dirty="0"/>
              <a:t>Candidate 1: </a:t>
            </a:r>
            <a:r>
              <a:rPr kumimoji="1" lang="en-US" altLang="zh-CN" dirty="0"/>
              <a:t>A cat is on the mat</a:t>
            </a:r>
            <a:endParaRPr kumimoji="1" lang="en-US" altLang="zh-CN" b="1" dirty="0"/>
          </a:p>
          <a:p>
            <a:pPr marL="0" indent="0">
              <a:buNone/>
            </a:pPr>
            <a:r>
              <a:rPr kumimoji="1" lang="en-US" altLang="zh-CN" b="1" dirty="0"/>
              <a:t>Candidate 2</a:t>
            </a:r>
            <a:r>
              <a:rPr kumimoji="1" lang="en-US" altLang="zh-CN" dirty="0"/>
              <a:t>: A man is on the mat, a cat sat on the man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1D62AAA8-CAFE-6B44-80FB-9EB2F2DEEF1D}"/>
                  </a:ext>
                </a:extLst>
              </p:cNvPr>
              <p:cNvSpPr txBox="1"/>
              <p:nvPr/>
            </p:nvSpPr>
            <p:spPr>
              <a:xfrm>
                <a:off x="4136411" y="1690688"/>
                <a:ext cx="1639808" cy="6655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𝐶𝑎𝑛𝑑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</a:rPr>
                            <m:t> ∩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𝑅𝑒𝑓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𝑅𝑒𝑓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1D62AAA8-CAFE-6B44-80FB-9EB2F2DEEF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6411" y="1690688"/>
                <a:ext cx="1639808" cy="665567"/>
              </a:xfrm>
              <a:prstGeom prst="rect">
                <a:avLst/>
              </a:prstGeom>
              <a:blipFill>
                <a:blip r:embed="rId2"/>
                <a:stretch>
                  <a:fillRect b="-92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7787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B56E35-C654-CB4C-A330-6333A38BA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METEOR &amp; </a:t>
            </a:r>
            <a:r>
              <a:rPr kumimoji="1" lang="en-US" altLang="zh-CN" dirty="0" err="1"/>
              <a:t>CIDEr</a:t>
            </a:r>
            <a:r>
              <a:rPr kumimoji="1" lang="en-US" altLang="zh-CN" dirty="0"/>
              <a:t> &amp; SPICE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787757-58FF-A74B-9988-400C0A7EC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METEOR</a:t>
            </a:r>
          </a:p>
          <a:p>
            <a:pPr lvl="1"/>
            <a:r>
              <a:rPr kumimoji="1" lang="en-US" altLang="zh-CN" dirty="0"/>
              <a:t>F-measure</a:t>
            </a:r>
          </a:p>
          <a:p>
            <a:pPr lvl="1"/>
            <a:r>
              <a:rPr kumimoji="1" lang="en-US" altLang="zh-CN" dirty="0"/>
              <a:t>WordNet synonyms, Chunks …</a:t>
            </a:r>
          </a:p>
          <a:p>
            <a:endParaRPr kumimoji="1" lang="en-US" altLang="zh-CN" dirty="0"/>
          </a:p>
          <a:p>
            <a:r>
              <a:rPr kumimoji="1" lang="en-US" altLang="zh-CN" dirty="0" err="1"/>
              <a:t>CIDEr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TF-IDF similarity calculation</a:t>
            </a:r>
          </a:p>
          <a:p>
            <a:pPr lvl="1"/>
            <a:endParaRPr kumimoji="1" lang="en-US" altLang="zh-CN" dirty="0"/>
          </a:p>
          <a:p>
            <a:r>
              <a:rPr kumimoji="1" lang="en-US" altLang="zh-CN" dirty="0"/>
              <a:t>SPICE</a:t>
            </a:r>
          </a:p>
          <a:p>
            <a:pPr lvl="1"/>
            <a:r>
              <a:rPr kumimoji="1" lang="en-US" altLang="zh-CN" dirty="0"/>
              <a:t>Scene graph overlap</a:t>
            </a:r>
          </a:p>
          <a:p>
            <a:pPr lvl="1"/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CD420BF-42D1-8F43-8DDB-CFE1541E65DC}"/>
              </a:ext>
            </a:extLst>
          </p:cNvPr>
          <p:cNvSpPr txBox="1"/>
          <p:nvPr/>
        </p:nvSpPr>
        <p:spPr>
          <a:xfrm>
            <a:off x="7157157" y="3659199"/>
            <a:ext cx="2372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N-gram soft matches</a:t>
            </a:r>
            <a:endParaRPr kumimoji="1" lang="zh-CN" altLang="en-US" dirty="0"/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EC7C4A36-614A-E847-B75B-EA4424FC60FE}"/>
              </a:ext>
            </a:extLst>
          </p:cNvPr>
          <p:cNvSpPr/>
          <p:nvPr/>
        </p:nvSpPr>
        <p:spPr>
          <a:xfrm>
            <a:off x="6671733" y="1975554"/>
            <a:ext cx="270934" cy="3736623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9FD67A6-5346-8040-AB44-2F6C1AD50AD3}"/>
              </a:ext>
            </a:extLst>
          </p:cNvPr>
          <p:cNvSpPr txBox="1"/>
          <p:nvPr/>
        </p:nvSpPr>
        <p:spPr>
          <a:xfrm>
            <a:off x="7784756" y="1329223"/>
            <a:ext cx="12057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BLEU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ROUGE</a:t>
            </a:r>
            <a:endParaRPr kumimoji="1" lang="zh-CN" altLang="en-US" dirty="0"/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8C8EBC63-0FA2-084F-AC2F-3A88A59BC862}"/>
              </a:ext>
            </a:extLst>
          </p:cNvPr>
          <p:cNvSpPr/>
          <p:nvPr/>
        </p:nvSpPr>
        <p:spPr>
          <a:xfrm>
            <a:off x="9123523" y="1375901"/>
            <a:ext cx="270934" cy="540563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69F77D0-69ED-B34A-A75C-CBC4FFE3AEB1}"/>
              </a:ext>
            </a:extLst>
          </p:cNvPr>
          <p:cNvSpPr txBox="1"/>
          <p:nvPr/>
        </p:nvSpPr>
        <p:spPr>
          <a:xfrm>
            <a:off x="9394457" y="1461516"/>
            <a:ext cx="251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N-gram exact matches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310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  <p:bldP spid="7" grpId="1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内容占位符 4">
            <a:extLst>
              <a:ext uri="{FF2B5EF4-FFF2-40B4-BE49-F238E27FC236}">
                <a16:creationId xmlns:a16="http://schemas.microsoft.com/office/drawing/2014/main" id="{DC5D5257-B8A9-454A-B08F-5DEE11351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86783"/>
            <a:ext cx="10515600" cy="2589953"/>
          </a:xfrm>
          <a:prstGeom prst="rect">
            <a:avLst/>
          </a:prstGeom>
        </p:spPr>
      </p:pic>
      <p:pic>
        <p:nvPicPr>
          <p:cNvPr id="11" name="内容占位符 4">
            <a:extLst>
              <a:ext uri="{FF2B5EF4-FFF2-40B4-BE49-F238E27FC236}">
                <a16:creationId xmlns:a16="http://schemas.microsoft.com/office/drawing/2014/main" id="{073D07F7-328E-C148-AF40-407B74A65E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841"/>
          <a:stretch/>
        </p:blipFill>
        <p:spPr>
          <a:xfrm>
            <a:off x="838200" y="2586783"/>
            <a:ext cx="7482840" cy="2589953"/>
          </a:xfrm>
          <a:prstGeom prst="rect">
            <a:avLst/>
          </a:prstGeom>
        </p:spPr>
      </p:pic>
      <p:pic>
        <p:nvPicPr>
          <p:cNvPr id="10" name="内容占位符 4">
            <a:extLst>
              <a:ext uri="{FF2B5EF4-FFF2-40B4-BE49-F238E27FC236}">
                <a16:creationId xmlns:a16="http://schemas.microsoft.com/office/drawing/2014/main" id="{D32223D2-93DC-D44E-9D74-26663E2E26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188"/>
          <a:stretch/>
        </p:blipFill>
        <p:spPr>
          <a:xfrm>
            <a:off x="838200" y="2586783"/>
            <a:ext cx="4922520" cy="2589953"/>
          </a:xfrm>
          <a:prstGeom prst="rect">
            <a:avLst/>
          </a:prstGeom>
        </p:spPr>
      </p:pic>
      <p:pic>
        <p:nvPicPr>
          <p:cNvPr id="9" name="内容占位符 4">
            <a:extLst>
              <a:ext uri="{FF2B5EF4-FFF2-40B4-BE49-F238E27FC236}">
                <a16:creationId xmlns:a16="http://schemas.microsoft.com/office/drawing/2014/main" id="{201A1343-DDC3-0640-9FB5-3195FF07D6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325"/>
          <a:stretch/>
        </p:blipFill>
        <p:spPr>
          <a:xfrm>
            <a:off x="838200" y="2586783"/>
            <a:ext cx="3015343" cy="258995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457E55D-6FAC-B14F-9F52-51B5D9C08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BERTScore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CB5F4C6-C0E7-0146-B1B8-9767C7B4A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4741"/>
          <a:stretch/>
        </p:blipFill>
        <p:spPr>
          <a:xfrm>
            <a:off x="838200" y="2586783"/>
            <a:ext cx="1604554" cy="2589953"/>
          </a:xfrm>
        </p:spPr>
      </p:pic>
    </p:spTree>
    <p:extLst>
      <p:ext uri="{BB962C8B-B14F-4D97-AF65-F5344CB8AC3E}">
        <p14:creationId xmlns:p14="http://schemas.microsoft.com/office/powerpoint/2010/main" val="381789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D5B974-1A88-6E48-9840-71961DD3A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BLEURT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5BBF83-3667-194A-AC95-BBEE5A154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Fine-tuning BERT on synthetic dataset</a:t>
            </a:r>
          </a:p>
          <a:p>
            <a:pPr lvl="1"/>
            <a:r>
              <a:rPr kumimoji="1" lang="en-US" altLang="zh-CN" dirty="0"/>
              <a:t>For better estimation of semantic similarity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Using other evaluation metrics as supervision signals</a:t>
            </a:r>
          </a:p>
          <a:p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C41055B-71A3-CB4D-9853-0707FAFC45B1}"/>
              </a:ext>
            </a:extLst>
          </p:cNvPr>
          <p:cNvSpPr txBox="1"/>
          <p:nvPr/>
        </p:nvSpPr>
        <p:spPr>
          <a:xfrm>
            <a:off x="7735816" y="1456293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BERTScore</a:t>
            </a:r>
            <a:endParaRPr kumimoji="1" lang="zh-CN" altLang="en-US" dirty="0"/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60D722B9-E33E-EA44-9E72-DB46B52FD933}"/>
              </a:ext>
            </a:extLst>
          </p:cNvPr>
          <p:cNvSpPr/>
          <p:nvPr/>
        </p:nvSpPr>
        <p:spPr>
          <a:xfrm>
            <a:off x="9123523" y="1375901"/>
            <a:ext cx="270934" cy="540563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1198DF-CBF0-6247-9D98-6C7C1CF782A3}"/>
              </a:ext>
            </a:extLst>
          </p:cNvPr>
          <p:cNvSpPr txBox="1"/>
          <p:nvPr/>
        </p:nvSpPr>
        <p:spPr>
          <a:xfrm>
            <a:off x="9394457" y="1461516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Zero-Shot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D706199-9D34-2F4E-A858-B673725E0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3725863"/>
            <a:ext cx="103886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83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180152-DD92-EB40-A6D7-0A74D7FE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Our Method:</a:t>
            </a:r>
            <a:r>
              <a:rPr kumimoji="1" lang="zh-CN" altLang="en-US" dirty="0"/>
              <a:t> </a:t>
            </a:r>
            <a:r>
              <a:rPr kumimoji="1" lang="en-US" altLang="zh-CN" dirty="0"/>
              <a:t>FENSE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EB339BD-B3BD-C54E-993E-B1AC4DFE992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We repurpose </a:t>
                </a:r>
                <a:r>
                  <a:rPr kumimoji="1" lang="en-US" altLang="zh-CN" b="1" u="sng" dirty="0"/>
                  <a:t>Sentence-BERT</a:t>
                </a:r>
                <a:r>
                  <a:rPr kumimoji="1" lang="en-US" altLang="zh-CN" dirty="0"/>
                  <a:t> for calculating the semantic similarity of candidates and references</a:t>
                </a:r>
              </a:p>
              <a:p>
                <a:endParaRPr kumimoji="1" lang="en-US" altLang="zh-CN" dirty="0"/>
              </a:p>
              <a:p>
                <a:r>
                  <a:rPr lang="en" altLang="zh-CN" dirty="0"/>
                  <a:t>We also propose to use a separate </a:t>
                </a:r>
                <a:r>
                  <a:rPr lang="en" altLang="zh-CN" b="1" u="sng" dirty="0"/>
                  <a:t>Error Detector</a:t>
                </a:r>
                <a:r>
                  <a:rPr lang="en" altLang="zh-CN" dirty="0"/>
                  <a:t> to penalize fluency issues found in a sentence</a:t>
                </a:r>
              </a:p>
              <a:p>
                <a:endParaRPr kumimoji="1" lang="en" altLang="zh-CN" dirty="0"/>
              </a:p>
              <a:p>
                <a:r>
                  <a:rPr kumimoji="1" lang="en" altLang="zh-CN" dirty="0"/>
                  <a:t>The overall formulation:</a:t>
                </a:r>
              </a:p>
              <a:p>
                <a:endParaRPr kumimoji="1" lang="en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𝐹𝐸𝑁𝑆𝐸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𝕝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𝐸𝑟𝑟𝑜𝑟</m:t>
                              </m:r>
                              <m:d>
                                <m:d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</m:d>
                            </m:e>
                          </m:d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𝑆𝐵𝐸𝑅𝑇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EB339BD-B3BD-C54E-993E-B1AC4DFE99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D3AC84-4D34-3344-99A5-A03EA60BD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6493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9DB746-3EE7-9947-944E-E25FE158C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Error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Detector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C5CAFD-22A1-B74E-A828-FCEE3D587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We defined 6 error types and synthesized sentences with </a:t>
            </a:r>
            <a:r>
              <a:rPr kumimoji="1" lang="en-US" altLang="zh-CN" i="1" dirty="0"/>
              <a:t>fluency issues</a:t>
            </a:r>
            <a:r>
              <a:rPr kumimoji="1" lang="en-US" altLang="zh-CN" dirty="0"/>
              <a:t> using heuristics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en-US" altLang="zh-CN" dirty="0"/>
              <a:t>Then we trained a BERT classifier on the synthesized data</a:t>
            </a:r>
          </a:p>
          <a:p>
            <a:r>
              <a:rPr lang="en" altLang="zh-CN" dirty="0"/>
              <a:t>The model achieved a precision of 96.8, recall of 76.4, and F1 of 85.4 on our human annotated test set.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6315470-1EE6-AF4F-A63F-12342AB09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750" y="2749074"/>
            <a:ext cx="73025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921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FB78D-9E8F-9047-B02D-8B60C565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" altLang="zh-CN" dirty="0"/>
              <a:t>BENCHMARK DATASET CONSTRUCTION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296A20B-2962-964D-9648-95E012D3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5853-7235-8441-ABFD-93FDB5D309FC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0285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DAD718-5B86-1749-B5F9-90BA6CDC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 resources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E8FE1B-265A-0143-A427-A3F263BCE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Audio and references</a:t>
            </a:r>
          </a:p>
          <a:p>
            <a:pPr lvl="1"/>
            <a:r>
              <a:rPr kumimoji="1" lang="en-US" altLang="zh-CN" dirty="0" err="1"/>
              <a:t>AudioCaps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Clotho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Four kinds of pairwise comparison:</a:t>
            </a:r>
          </a:p>
          <a:p>
            <a:pPr lvl="1"/>
            <a:r>
              <a:rPr kumimoji="1" lang="en-US" altLang="zh-CN" b="1" dirty="0"/>
              <a:t>HC</a:t>
            </a:r>
            <a:r>
              <a:rPr kumimoji="1" lang="en-US" altLang="zh-CN" dirty="0"/>
              <a:t> – </a:t>
            </a:r>
            <a:r>
              <a:rPr kumimoji="1" lang="en-US" altLang="zh-CN" b="1" dirty="0">
                <a:solidFill>
                  <a:schemeClr val="accent6"/>
                </a:solidFill>
              </a:rPr>
              <a:t>Human Correct </a:t>
            </a:r>
            <a:r>
              <a:rPr kumimoji="1" lang="en-US" altLang="zh-CN" dirty="0"/>
              <a:t>vs </a:t>
            </a:r>
            <a:r>
              <a:rPr kumimoji="1" lang="en-US" altLang="zh-CN" b="1" dirty="0">
                <a:solidFill>
                  <a:schemeClr val="accent6"/>
                </a:solidFill>
              </a:rPr>
              <a:t>Human Correct</a:t>
            </a:r>
          </a:p>
          <a:p>
            <a:pPr lvl="1"/>
            <a:r>
              <a:rPr kumimoji="1" lang="en-US" altLang="zh-CN" b="1" dirty="0"/>
              <a:t>HI</a:t>
            </a:r>
            <a:r>
              <a:rPr kumimoji="1" lang="en-US" altLang="zh-CN" dirty="0"/>
              <a:t> – </a:t>
            </a:r>
            <a:r>
              <a:rPr kumimoji="1" lang="en-US" altLang="zh-CN" b="1" dirty="0">
                <a:solidFill>
                  <a:schemeClr val="accent6"/>
                </a:solidFill>
              </a:rPr>
              <a:t>Human Correct </a:t>
            </a:r>
            <a:r>
              <a:rPr kumimoji="1" lang="en-US" altLang="zh-CN" dirty="0"/>
              <a:t>vs </a:t>
            </a:r>
            <a:r>
              <a:rPr kumimoji="1" lang="en-US" altLang="zh-CN" b="1" dirty="0">
                <a:solidFill>
                  <a:srgbClr val="C00000"/>
                </a:solidFill>
              </a:rPr>
              <a:t>Human Incorrect</a:t>
            </a:r>
          </a:p>
          <a:p>
            <a:pPr lvl="1"/>
            <a:r>
              <a:rPr kumimoji="1" lang="en-US" altLang="zh-CN" b="1" dirty="0"/>
              <a:t>HM</a:t>
            </a:r>
            <a:r>
              <a:rPr kumimoji="1" lang="en-US" altLang="zh-CN" dirty="0"/>
              <a:t> – </a:t>
            </a:r>
            <a:r>
              <a:rPr kumimoji="1" lang="en-US" altLang="zh-CN" b="1" dirty="0">
                <a:solidFill>
                  <a:schemeClr val="accent6"/>
                </a:solidFill>
              </a:rPr>
              <a:t>Human Correct </a:t>
            </a:r>
            <a:r>
              <a:rPr kumimoji="1" lang="en-US" altLang="zh-CN" dirty="0"/>
              <a:t>vs </a:t>
            </a:r>
            <a:r>
              <a:rPr kumimoji="1" lang="en-US" altLang="zh-CN" b="1" dirty="0">
                <a:solidFill>
                  <a:schemeClr val="accent4"/>
                </a:solidFill>
              </a:rPr>
              <a:t>Machine Generated</a:t>
            </a:r>
          </a:p>
          <a:p>
            <a:pPr lvl="1"/>
            <a:r>
              <a:rPr kumimoji="1" lang="en-US" altLang="zh-CN" b="1" dirty="0"/>
              <a:t>MM</a:t>
            </a:r>
            <a:r>
              <a:rPr kumimoji="1" lang="en-US" altLang="zh-CN" dirty="0"/>
              <a:t> – </a:t>
            </a:r>
            <a:r>
              <a:rPr kumimoji="1" lang="en-US" altLang="zh-CN" b="1" dirty="0">
                <a:solidFill>
                  <a:schemeClr val="accent4"/>
                </a:solidFill>
              </a:rPr>
              <a:t>Machine Generated</a:t>
            </a:r>
            <a:r>
              <a:rPr kumimoji="1" lang="en-US" altLang="zh-CN" dirty="0"/>
              <a:t> vs </a:t>
            </a:r>
            <a:r>
              <a:rPr kumimoji="1" lang="en-US" altLang="zh-CN" b="1" dirty="0">
                <a:solidFill>
                  <a:schemeClr val="accent4"/>
                </a:solidFill>
              </a:rPr>
              <a:t>Machine Generated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8827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352A93-F9DF-0F43-BF47-46FC86805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Outline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AFC13C-C959-AB4C-9A0B-9478CCF21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en-US" altLang="zh-CN" dirty="0"/>
              <a:t>Evaluation metrics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Benchmark Dataset Construction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Experiment results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73520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23C9F2-971C-E644-A402-42735ACC8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Data Annotation</a:t>
            </a:r>
            <a:endParaRPr kumimoji="1" lang="zh-CN" altLang="en-US" dirty="0"/>
          </a:p>
        </p:txBody>
      </p:sp>
      <p:sp>
        <p:nvSpPr>
          <p:cNvPr id="4" name="三角形 3">
            <a:extLst>
              <a:ext uri="{FF2B5EF4-FFF2-40B4-BE49-F238E27FC236}">
                <a16:creationId xmlns:a16="http://schemas.microsoft.com/office/drawing/2014/main" id="{26B43972-D85D-5C4E-9165-C028BBA0A7D8}"/>
              </a:ext>
            </a:extLst>
          </p:cNvPr>
          <p:cNvSpPr/>
          <p:nvPr/>
        </p:nvSpPr>
        <p:spPr>
          <a:xfrm rot="5400000">
            <a:off x="5361620" y="2029251"/>
            <a:ext cx="326569" cy="326567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3B958F3-B4E9-2140-9BC0-A3F21AC33227}"/>
              </a:ext>
            </a:extLst>
          </p:cNvPr>
          <p:cNvSpPr/>
          <p:nvPr/>
        </p:nvSpPr>
        <p:spPr>
          <a:xfrm>
            <a:off x="5955386" y="2133160"/>
            <a:ext cx="2861954" cy="11875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458F298-B56A-1E4B-BB96-64F8ED9A67FD}"/>
              </a:ext>
            </a:extLst>
          </p:cNvPr>
          <p:cNvSpPr/>
          <p:nvPr/>
        </p:nvSpPr>
        <p:spPr>
          <a:xfrm>
            <a:off x="5848507" y="2085657"/>
            <a:ext cx="213757" cy="21375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528B5C-10A3-CB44-B773-38FEB50D1776}"/>
              </a:ext>
            </a:extLst>
          </p:cNvPr>
          <p:cNvSpPr txBox="1"/>
          <p:nvPr/>
        </p:nvSpPr>
        <p:spPr>
          <a:xfrm>
            <a:off x="8924219" y="198648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00:10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0B8029B-DC9E-DD47-881B-6D5E062C61F8}"/>
              </a:ext>
            </a:extLst>
          </p:cNvPr>
          <p:cNvSpPr txBox="1"/>
          <p:nvPr/>
        </p:nvSpPr>
        <p:spPr>
          <a:xfrm>
            <a:off x="4647472" y="2675028"/>
            <a:ext cx="5477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Caption:</a:t>
            </a:r>
            <a:r>
              <a:rPr kumimoji="1" lang="en-US" altLang="zh-CN" dirty="0"/>
              <a:t> Young woman speaking with crinkling noise 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00021D9-DD94-F143-BB5A-6CE3271E2935}"/>
              </a:ext>
            </a:extLst>
          </p:cNvPr>
          <p:cNvSpPr txBox="1"/>
          <p:nvPr/>
        </p:nvSpPr>
        <p:spPr>
          <a:xfrm>
            <a:off x="4647472" y="3098143"/>
            <a:ext cx="5915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Your rating: </a:t>
            </a:r>
            <a:r>
              <a:rPr kumimoji="1" lang="en-US" altLang="zh-CN" b="1" dirty="0"/>
              <a:t>	1	2	3	4	5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B1E5A8D7-EFE0-F74E-9D7E-C7EFD909B87E}"/>
              </a:ext>
            </a:extLst>
          </p:cNvPr>
          <p:cNvSpPr/>
          <p:nvPr/>
        </p:nvSpPr>
        <p:spPr>
          <a:xfrm>
            <a:off x="6820896" y="3175930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60AEFB12-30A9-2A4C-86A3-753E35566A33}"/>
              </a:ext>
            </a:extLst>
          </p:cNvPr>
          <p:cNvSpPr/>
          <p:nvPr/>
        </p:nvSpPr>
        <p:spPr>
          <a:xfrm>
            <a:off x="7729360" y="3175931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8E98FB04-9064-4448-9CE2-981A04EAA6FE}"/>
              </a:ext>
            </a:extLst>
          </p:cNvPr>
          <p:cNvSpPr/>
          <p:nvPr/>
        </p:nvSpPr>
        <p:spPr>
          <a:xfrm>
            <a:off x="8637824" y="3175931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4661EE3E-F32F-D140-B0B4-673410266CEA}"/>
              </a:ext>
            </a:extLst>
          </p:cNvPr>
          <p:cNvSpPr/>
          <p:nvPr/>
        </p:nvSpPr>
        <p:spPr>
          <a:xfrm>
            <a:off x="9546288" y="3175930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68535E7C-2C82-9C42-B3F5-A02EF367194A}"/>
              </a:ext>
            </a:extLst>
          </p:cNvPr>
          <p:cNvSpPr/>
          <p:nvPr/>
        </p:nvSpPr>
        <p:spPr>
          <a:xfrm>
            <a:off x="10454752" y="3175929"/>
            <a:ext cx="213757" cy="213757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三角形 14">
            <a:extLst>
              <a:ext uri="{FF2B5EF4-FFF2-40B4-BE49-F238E27FC236}">
                <a16:creationId xmlns:a16="http://schemas.microsoft.com/office/drawing/2014/main" id="{82C9EE63-F5AC-FC4E-99BF-4AA5E1E0F4FA}"/>
              </a:ext>
            </a:extLst>
          </p:cNvPr>
          <p:cNvSpPr/>
          <p:nvPr/>
        </p:nvSpPr>
        <p:spPr>
          <a:xfrm rot="5400000">
            <a:off x="5361620" y="4584147"/>
            <a:ext cx="326569" cy="326567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08E5779-DFCC-394E-B127-5C56AEDE9997}"/>
              </a:ext>
            </a:extLst>
          </p:cNvPr>
          <p:cNvSpPr/>
          <p:nvPr/>
        </p:nvSpPr>
        <p:spPr>
          <a:xfrm>
            <a:off x="5955386" y="4688056"/>
            <a:ext cx="2861954" cy="11875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755B80DB-BC64-8D4E-9AB8-FB248A047832}"/>
              </a:ext>
            </a:extLst>
          </p:cNvPr>
          <p:cNvSpPr/>
          <p:nvPr/>
        </p:nvSpPr>
        <p:spPr>
          <a:xfrm>
            <a:off x="5848507" y="4640553"/>
            <a:ext cx="213757" cy="21375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386C7A7-9B4D-CF49-B1E0-6C687812E126}"/>
              </a:ext>
            </a:extLst>
          </p:cNvPr>
          <p:cNvSpPr txBox="1"/>
          <p:nvPr/>
        </p:nvSpPr>
        <p:spPr>
          <a:xfrm>
            <a:off x="8924219" y="454138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00:10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C6813EB-B465-5647-8E3C-8EEE91719DD2}"/>
              </a:ext>
            </a:extLst>
          </p:cNvPr>
          <p:cNvSpPr txBox="1"/>
          <p:nvPr/>
        </p:nvSpPr>
        <p:spPr>
          <a:xfrm>
            <a:off x="4647472" y="5229924"/>
            <a:ext cx="5718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Caption 1:</a:t>
            </a:r>
            <a:r>
              <a:rPr kumimoji="1" lang="en-US" altLang="zh-CN" dirty="0"/>
              <a:t> Young woman speaking with crinkling noise 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28FAC4B-0FB4-7A40-BBB5-535AE9E9A0DF}"/>
              </a:ext>
            </a:extLst>
          </p:cNvPr>
          <p:cNvSpPr txBox="1"/>
          <p:nvPr/>
        </p:nvSpPr>
        <p:spPr>
          <a:xfrm>
            <a:off x="4647472" y="5653039"/>
            <a:ext cx="6495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Caption 2:</a:t>
            </a:r>
            <a:r>
              <a:rPr kumimoji="1" lang="en-US" altLang="zh-CN" dirty="0"/>
              <a:t> </a:t>
            </a:r>
            <a:r>
              <a:rPr lang="en" altLang="zh-CN" dirty="0">
                <a:latin typeface="+mn-ea"/>
                <a:cs typeface="Arial" panose="020B0604020202020204" pitchFamily="34" charset="0"/>
              </a:rPr>
              <a:t>Wind blowing lightly followed by a female speaking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A5AC1AA9-2944-A548-8E1C-F2AA8E7C845E}"/>
              </a:ext>
            </a:extLst>
          </p:cNvPr>
          <p:cNvSpPr/>
          <p:nvPr/>
        </p:nvSpPr>
        <p:spPr>
          <a:xfrm>
            <a:off x="11036281" y="5307711"/>
            <a:ext cx="213757" cy="213757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E2B02A5-7A30-3C47-A241-497925DB9856}"/>
              </a:ext>
            </a:extLst>
          </p:cNvPr>
          <p:cNvSpPr/>
          <p:nvPr/>
        </p:nvSpPr>
        <p:spPr>
          <a:xfrm>
            <a:off x="11036282" y="5730826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6358E5C-33E2-6047-BF24-20BDE1BD4DE7}"/>
              </a:ext>
            </a:extLst>
          </p:cNvPr>
          <p:cNvSpPr txBox="1"/>
          <p:nvPr/>
        </p:nvSpPr>
        <p:spPr>
          <a:xfrm>
            <a:off x="10395377" y="4793343"/>
            <a:ext cx="1503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Your Choice: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BD244D2-14C2-364B-B2A2-3FD797AEE31C}"/>
              </a:ext>
            </a:extLst>
          </p:cNvPr>
          <p:cNvSpPr txBox="1"/>
          <p:nvPr/>
        </p:nvSpPr>
        <p:spPr>
          <a:xfrm>
            <a:off x="448983" y="1500647"/>
            <a:ext cx="22092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i="1" dirty="0"/>
              <a:t>Protocol 1: </a:t>
            </a:r>
          </a:p>
          <a:p>
            <a:r>
              <a:rPr kumimoji="1" lang="en-US" altLang="zh-CN" sz="2400" i="1" dirty="0"/>
              <a:t>Absolute rating</a:t>
            </a:r>
            <a:endParaRPr kumimoji="1" lang="zh-CN" altLang="en-US" sz="2400" i="1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951F6AB-9C51-484E-842E-9F5DD75EB297}"/>
              </a:ext>
            </a:extLst>
          </p:cNvPr>
          <p:cNvSpPr txBox="1"/>
          <p:nvPr/>
        </p:nvSpPr>
        <p:spPr>
          <a:xfrm>
            <a:off x="448983" y="4061312"/>
            <a:ext cx="2884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i="1" dirty="0"/>
              <a:t>Protocol 2: </a:t>
            </a:r>
          </a:p>
          <a:p>
            <a:r>
              <a:rPr kumimoji="1" lang="en-US" altLang="zh-CN" sz="2400" i="1" dirty="0"/>
              <a:t>Pairwise comparison</a:t>
            </a:r>
            <a:endParaRPr kumimoji="1" lang="zh-CN" altLang="en-US" sz="2400" i="1" dirty="0"/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1B891F84-995A-274F-9EB2-A0CB72EB02EE}"/>
              </a:ext>
            </a:extLst>
          </p:cNvPr>
          <p:cNvCxnSpPr>
            <a:cxnSpLocks/>
          </p:cNvCxnSpPr>
          <p:nvPr/>
        </p:nvCxnSpPr>
        <p:spPr>
          <a:xfrm>
            <a:off x="444459" y="3811979"/>
            <a:ext cx="1119335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3A9E0543-27B3-D549-B946-E52FB83A00D7}"/>
                  </a:ext>
                </a:extLst>
              </p:cNvPr>
              <p:cNvSpPr txBox="1"/>
              <p:nvPr/>
            </p:nvSpPr>
            <p:spPr>
              <a:xfrm>
                <a:off x="444459" y="2646323"/>
                <a:ext cx="37337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/>
                  <a:t>Low</a:t>
                </a:r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inter-annotator agreement:</a:t>
                </a:r>
              </a:p>
              <a:p>
                <a:r>
                  <a:rPr kumimoji="1" lang="en-US" altLang="zh-CN" sz="2000" dirty="0"/>
                  <a:t>Kappa score </a:t>
                </a:r>
                <a14:m>
                  <m:oMath xmlns:m="http://schemas.openxmlformats.org/officeDocument/2006/math">
                    <m:r>
                      <a:rPr kumimoji="1" lang="en-US" altLang="zh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0.18 (Clotho)</a:t>
                </a:r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🙁️</a:t>
                </a:r>
                <a:endParaRPr kumimoji="1" lang="zh-CN" altLang="en-US" sz="2000" dirty="0"/>
              </a:p>
            </p:txBody>
          </p:sp>
        </mc:Choice>
        <mc:Fallback xmlns="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3A9E0543-27B3-D549-B946-E52FB83A00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459" y="2646323"/>
                <a:ext cx="3733714" cy="707886"/>
              </a:xfrm>
              <a:prstGeom prst="rect">
                <a:avLst/>
              </a:prstGeom>
              <a:blipFill>
                <a:blip r:embed="rId3"/>
                <a:stretch>
                  <a:fillRect l="-2041" t="-5357" r="-1020" b="-160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9534A38-969D-ED48-A8B2-5E6EE409D8F6}"/>
                  </a:ext>
                </a:extLst>
              </p:cNvPr>
              <p:cNvSpPr txBox="1"/>
              <p:nvPr/>
            </p:nvSpPr>
            <p:spPr>
              <a:xfrm>
                <a:off x="444459" y="5207992"/>
                <a:ext cx="368241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/>
                  <a:t>Fair</a:t>
                </a:r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inter-annotator agreement:</a:t>
                </a:r>
              </a:p>
              <a:p>
                <a:r>
                  <a:rPr kumimoji="1" lang="en-US" altLang="zh-CN" sz="2000" dirty="0"/>
                  <a:t>Kappa score </a:t>
                </a:r>
                <a14:m>
                  <m:oMath xmlns:m="http://schemas.openxmlformats.org/officeDocument/2006/math">
                    <m:r>
                      <a:rPr kumimoji="1" lang="en-US" altLang="zh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0.48 (Clotho)</a:t>
                </a:r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🙂</a:t>
                </a:r>
                <a:endParaRPr kumimoji="1" lang="zh-CN" altLang="en-US" sz="2000" dirty="0"/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9534A38-969D-ED48-A8B2-5E6EE409D8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459" y="5207992"/>
                <a:ext cx="3682418" cy="707886"/>
              </a:xfrm>
              <a:prstGeom prst="rect">
                <a:avLst/>
              </a:prstGeom>
              <a:blipFill>
                <a:blip r:embed="rId4"/>
                <a:stretch>
                  <a:fillRect l="-2069" t="-3509" r="-1034" b="-140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灯片编号占位符 37">
            <a:extLst>
              <a:ext uri="{FF2B5EF4-FFF2-40B4-BE49-F238E27FC236}">
                <a16:creationId xmlns:a16="http://schemas.microsoft.com/office/drawing/2014/main" id="{EA8C0722-F606-534D-BEEB-05604CB32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080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5" grpId="0" animBg="1"/>
      <p:bldP spid="26" grpId="0" animBg="1"/>
      <p:bldP spid="27" grpId="0"/>
      <p:bldP spid="28" grpId="0"/>
      <p:bldP spid="29" grpId="0"/>
      <p:bldP spid="32" grpId="0"/>
      <p:bldP spid="3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23C9F2-971C-E644-A402-42735ACC8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Data Annotation</a:t>
            </a:r>
            <a:endParaRPr kumimoji="1" lang="zh-CN" altLang="en-US" dirty="0"/>
          </a:p>
        </p:txBody>
      </p:sp>
      <p:sp>
        <p:nvSpPr>
          <p:cNvPr id="4" name="三角形 3">
            <a:extLst>
              <a:ext uri="{FF2B5EF4-FFF2-40B4-BE49-F238E27FC236}">
                <a16:creationId xmlns:a16="http://schemas.microsoft.com/office/drawing/2014/main" id="{26B43972-D85D-5C4E-9165-C028BBA0A7D8}"/>
              </a:ext>
            </a:extLst>
          </p:cNvPr>
          <p:cNvSpPr/>
          <p:nvPr/>
        </p:nvSpPr>
        <p:spPr>
          <a:xfrm rot="5400000">
            <a:off x="5361620" y="2029251"/>
            <a:ext cx="326569" cy="326567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3B958F3-B4E9-2140-9BC0-A3F21AC33227}"/>
              </a:ext>
            </a:extLst>
          </p:cNvPr>
          <p:cNvSpPr/>
          <p:nvPr/>
        </p:nvSpPr>
        <p:spPr>
          <a:xfrm>
            <a:off x="5955386" y="2106300"/>
            <a:ext cx="2390534" cy="14561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458F298-B56A-1E4B-BB96-64F8ED9A67FD}"/>
              </a:ext>
            </a:extLst>
          </p:cNvPr>
          <p:cNvSpPr/>
          <p:nvPr/>
        </p:nvSpPr>
        <p:spPr>
          <a:xfrm>
            <a:off x="5848507" y="2085657"/>
            <a:ext cx="213757" cy="21375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528B5C-10A3-CB44-B773-38FEB50D1776}"/>
              </a:ext>
            </a:extLst>
          </p:cNvPr>
          <p:cNvSpPr txBox="1"/>
          <p:nvPr/>
        </p:nvSpPr>
        <p:spPr>
          <a:xfrm>
            <a:off x="8452799" y="1970200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00:10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0B8029B-DC9E-DD47-881B-6D5E062C61F8}"/>
              </a:ext>
            </a:extLst>
          </p:cNvPr>
          <p:cNvSpPr txBox="1"/>
          <p:nvPr/>
        </p:nvSpPr>
        <p:spPr>
          <a:xfrm>
            <a:off x="4647472" y="2675028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Caption:</a:t>
            </a:r>
            <a:r>
              <a:rPr kumimoji="1" lang="en-US" altLang="zh-CN" dirty="0"/>
              <a:t> Young woman speaking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00021D9-DD94-F143-BB5A-6CE3271E2935}"/>
              </a:ext>
            </a:extLst>
          </p:cNvPr>
          <p:cNvSpPr txBox="1"/>
          <p:nvPr/>
        </p:nvSpPr>
        <p:spPr>
          <a:xfrm>
            <a:off x="4647472" y="3098143"/>
            <a:ext cx="4081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Your rating: </a:t>
            </a:r>
            <a:r>
              <a:rPr kumimoji="1" lang="en-US" altLang="zh-CN" b="1" dirty="0"/>
              <a:t>	 1     2     3     4     5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B1E5A8D7-EFE0-F74E-9D7E-C7EFD909B87E}"/>
              </a:ext>
            </a:extLst>
          </p:cNvPr>
          <p:cNvSpPr/>
          <p:nvPr/>
        </p:nvSpPr>
        <p:spPr>
          <a:xfrm>
            <a:off x="6364206" y="3175929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60AEFB12-30A9-2A4C-86A3-753E35566A33}"/>
              </a:ext>
            </a:extLst>
          </p:cNvPr>
          <p:cNvSpPr/>
          <p:nvPr/>
        </p:nvSpPr>
        <p:spPr>
          <a:xfrm>
            <a:off x="6807349" y="3175929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8E98FB04-9064-4448-9CE2-981A04EAA6FE}"/>
              </a:ext>
            </a:extLst>
          </p:cNvPr>
          <p:cNvSpPr/>
          <p:nvPr/>
        </p:nvSpPr>
        <p:spPr>
          <a:xfrm>
            <a:off x="7272670" y="3175929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4661EE3E-F32F-D140-B0B4-673410266CEA}"/>
              </a:ext>
            </a:extLst>
          </p:cNvPr>
          <p:cNvSpPr/>
          <p:nvPr/>
        </p:nvSpPr>
        <p:spPr>
          <a:xfrm>
            <a:off x="7688329" y="3175929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68535E7C-2C82-9C42-B3F5-A02EF367194A}"/>
              </a:ext>
            </a:extLst>
          </p:cNvPr>
          <p:cNvSpPr/>
          <p:nvPr/>
        </p:nvSpPr>
        <p:spPr>
          <a:xfrm>
            <a:off x="8132163" y="3175929"/>
            <a:ext cx="213757" cy="213757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三角形 14">
            <a:extLst>
              <a:ext uri="{FF2B5EF4-FFF2-40B4-BE49-F238E27FC236}">
                <a16:creationId xmlns:a16="http://schemas.microsoft.com/office/drawing/2014/main" id="{82C9EE63-F5AC-FC4E-99BF-4AA5E1E0F4FA}"/>
              </a:ext>
            </a:extLst>
          </p:cNvPr>
          <p:cNvSpPr/>
          <p:nvPr/>
        </p:nvSpPr>
        <p:spPr>
          <a:xfrm rot="5400000">
            <a:off x="5361620" y="4584147"/>
            <a:ext cx="326569" cy="326567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08E5779-DFCC-394E-B127-5C56AEDE9997}"/>
              </a:ext>
            </a:extLst>
          </p:cNvPr>
          <p:cNvSpPr/>
          <p:nvPr/>
        </p:nvSpPr>
        <p:spPr>
          <a:xfrm>
            <a:off x="5955386" y="4661196"/>
            <a:ext cx="2390534" cy="14561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755B80DB-BC64-8D4E-9AB8-FB248A047832}"/>
              </a:ext>
            </a:extLst>
          </p:cNvPr>
          <p:cNvSpPr/>
          <p:nvPr/>
        </p:nvSpPr>
        <p:spPr>
          <a:xfrm>
            <a:off x="5848507" y="4640553"/>
            <a:ext cx="213757" cy="21375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386C7A7-9B4D-CF49-B1E0-6C687812E126}"/>
              </a:ext>
            </a:extLst>
          </p:cNvPr>
          <p:cNvSpPr txBox="1"/>
          <p:nvPr/>
        </p:nvSpPr>
        <p:spPr>
          <a:xfrm>
            <a:off x="8452799" y="4525096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00:10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C6813EB-B465-5647-8E3C-8EEE91719DD2}"/>
              </a:ext>
            </a:extLst>
          </p:cNvPr>
          <p:cNvSpPr txBox="1"/>
          <p:nvPr/>
        </p:nvSpPr>
        <p:spPr>
          <a:xfrm>
            <a:off x="4647472" y="5229924"/>
            <a:ext cx="3698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Caption 1:</a:t>
            </a:r>
            <a:r>
              <a:rPr kumimoji="1" lang="en-US" altLang="zh-CN" dirty="0"/>
              <a:t> Young woman speaking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28FAC4B-0FB4-7A40-BBB5-535AE9E9A0DF}"/>
              </a:ext>
            </a:extLst>
          </p:cNvPr>
          <p:cNvSpPr txBox="1"/>
          <p:nvPr/>
        </p:nvSpPr>
        <p:spPr>
          <a:xfrm>
            <a:off x="4647472" y="5653039"/>
            <a:ext cx="3347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Caption 2:</a:t>
            </a:r>
            <a:r>
              <a:rPr kumimoji="1" lang="en-US" altLang="zh-CN" dirty="0"/>
              <a:t> </a:t>
            </a:r>
            <a:r>
              <a:rPr lang="en" altLang="zh-CN" dirty="0">
                <a:latin typeface="+mn-ea"/>
                <a:cs typeface="Arial" panose="020B0604020202020204" pitchFamily="34" charset="0"/>
              </a:rPr>
              <a:t>Wind blowing lightly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A5AC1AA9-2944-A548-8E1C-F2AA8E7C845E}"/>
              </a:ext>
            </a:extLst>
          </p:cNvPr>
          <p:cNvSpPr/>
          <p:nvPr/>
        </p:nvSpPr>
        <p:spPr>
          <a:xfrm>
            <a:off x="8759635" y="5352623"/>
            <a:ext cx="213757" cy="213757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E2B02A5-7A30-3C47-A241-497925DB9856}"/>
              </a:ext>
            </a:extLst>
          </p:cNvPr>
          <p:cNvSpPr/>
          <p:nvPr/>
        </p:nvSpPr>
        <p:spPr>
          <a:xfrm>
            <a:off x="8759636" y="5775738"/>
            <a:ext cx="213757" cy="21375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6358E5C-33E2-6047-BF24-20BDE1BD4DE7}"/>
              </a:ext>
            </a:extLst>
          </p:cNvPr>
          <p:cNvSpPr txBox="1"/>
          <p:nvPr/>
        </p:nvSpPr>
        <p:spPr>
          <a:xfrm>
            <a:off x="8114544" y="4902418"/>
            <a:ext cx="1503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Your Choice: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BD244D2-14C2-364B-B2A2-3FD797AEE31C}"/>
              </a:ext>
            </a:extLst>
          </p:cNvPr>
          <p:cNvSpPr txBox="1"/>
          <p:nvPr/>
        </p:nvSpPr>
        <p:spPr>
          <a:xfrm>
            <a:off x="448983" y="1500647"/>
            <a:ext cx="22092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i="1" dirty="0"/>
              <a:t>Protocol 1: </a:t>
            </a:r>
          </a:p>
          <a:p>
            <a:r>
              <a:rPr kumimoji="1" lang="en-US" altLang="zh-CN" sz="2400" i="1" dirty="0"/>
              <a:t>Absolute rating</a:t>
            </a:r>
            <a:endParaRPr kumimoji="1" lang="zh-CN" altLang="en-US" sz="2400" i="1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951F6AB-9C51-484E-842E-9F5DD75EB297}"/>
              </a:ext>
            </a:extLst>
          </p:cNvPr>
          <p:cNvSpPr txBox="1"/>
          <p:nvPr/>
        </p:nvSpPr>
        <p:spPr>
          <a:xfrm>
            <a:off x="448983" y="4061312"/>
            <a:ext cx="2884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i="1" dirty="0"/>
              <a:t>Protocol 2: </a:t>
            </a:r>
          </a:p>
          <a:p>
            <a:r>
              <a:rPr kumimoji="1" lang="en-US" altLang="zh-CN" sz="2400" i="1" dirty="0"/>
              <a:t>Pairwise comparison</a:t>
            </a:r>
            <a:endParaRPr kumimoji="1" lang="zh-CN" altLang="en-US" sz="2400" i="1" dirty="0"/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1B891F84-995A-274F-9EB2-A0CB72EB02EE}"/>
              </a:ext>
            </a:extLst>
          </p:cNvPr>
          <p:cNvCxnSpPr>
            <a:cxnSpLocks/>
          </p:cNvCxnSpPr>
          <p:nvPr/>
        </p:nvCxnSpPr>
        <p:spPr>
          <a:xfrm>
            <a:off x="444459" y="3811979"/>
            <a:ext cx="897924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3A9E0543-27B3-D549-B946-E52FB83A00D7}"/>
                  </a:ext>
                </a:extLst>
              </p:cNvPr>
              <p:cNvSpPr txBox="1"/>
              <p:nvPr/>
            </p:nvSpPr>
            <p:spPr>
              <a:xfrm>
                <a:off x="444459" y="2646323"/>
                <a:ext cx="37337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/>
                  <a:t>Low</a:t>
                </a:r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inter-annotator agreement:</a:t>
                </a:r>
              </a:p>
              <a:p>
                <a:r>
                  <a:rPr kumimoji="1" lang="en-US" altLang="zh-CN" sz="2000" dirty="0"/>
                  <a:t>Kappa score </a:t>
                </a:r>
                <a14:m>
                  <m:oMath xmlns:m="http://schemas.openxmlformats.org/officeDocument/2006/math">
                    <m:r>
                      <a:rPr kumimoji="1" lang="en-US" altLang="zh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0.18 (Clotho)</a:t>
                </a:r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🙁️</a:t>
                </a:r>
                <a:endParaRPr kumimoji="1" lang="zh-CN" altLang="en-US" sz="2000" dirty="0"/>
              </a:p>
            </p:txBody>
          </p:sp>
        </mc:Choice>
        <mc:Fallback xmlns="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3A9E0543-27B3-D549-B946-E52FB83A00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459" y="2646323"/>
                <a:ext cx="3733714" cy="707886"/>
              </a:xfrm>
              <a:prstGeom prst="rect">
                <a:avLst/>
              </a:prstGeom>
              <a:blipFill>
                <a:blip r:embed="rId3"/>
                <a:stretch>
                  <a:fillRect l="-2041" t="-5357" r="-1020" b="-160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9534A38-969D-ED48-A8B2-5E6EE409D8F6}"/>
                  </a:ext>
                </a:extLst>
              </p:cNvPr>
              <p:cNvSpPr txBox="1"/>
              <p:nvPr/>
            </p:nvSpPr>
            <p:spPr>
              <a:xfrm>
                <a:off x="444459" y="5207992"/>
                <a:ext cx="368241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/>
                  <a:t>Fair</a:t>
                </a:r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inter-annotator agreement:</a:t>
                </a:r>
              </a:p>
              <a:p>
                <a:r>
                  <a:rPr kumimoji="1" lang="en-US" altLang="zh-CN" sz="2000" dirty="0"/>
                  <a:t>Kappa score </a:t>
                </a:r>
                <a14:m>
                  <m:oMath xmlns:m="http://schemas.openxmlformats.org/officeDocument/2006/math">
                    <m:r>
                      <a:rPr kumimoji="1" lang="en-US" altLang="zh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0.48 (Clotho)</a:t>
                </a:r>
                <a:r>
                  <a:rPr kumimoji="1" lang="zh-CN" altLang="en-US" sz="2000" dirty="0"/>
                  <a:t> </a:t>
                </a:r>
                <a:r>
                  <a:rPr kumimoji="1" lang="en-US" altLang="zh-CN" sz="2000" dirty="0"/>
                  <a:t>🙂</a:t>
                </a:r>
                <a:endParaRPr kumimoji="1" lang="zh-CN" altLang="en-US" sz="2000" dirty="0"/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E9534A38-969D-ED48-A8B2-5E6EE409D8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459" y="5207992"/>
                <a:ext cx="3682418" cy="707886"/>
              </a:xfrm>
              <a:prstGeom prst="rect">
                <a:avLst/>
              </a:prstGeom>
              <a:blipFill>
                <a:blip r:embed="rId4"/>
                <a:stretch>
                  <a:fillRect l="-2069" t="-3509" r="-1034" b="-140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灯片编号占位符 37">
            <a:extLst>
              <a:ext uri="{FF2B5EF4-FFF2-40B4-BE49-F238E27FC236}">
                <a16:creationId xmlns:a16="http://schemas.microsoft.com/office/drawing/2014/main" id="{EA8C0722-F606-534D-BEEB-05604CB32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21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791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5" grpId="0" animBg="1"/>
      <p:bldP spid="26" grpId="0" animBg="1"/>
      <p:bldP spid="27" grpId="0"/>
      <p:bldP spid="28" grpId="0"/>
      <p:bldP spid="29" grpId="0"/>
      <p:bldP spid="32" grpId="0"/>
      <p:bldP spid="3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06657-8AFF-9741-9F8B-71979C325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Audio Captioning Systems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85A0E7-03E7-1248-ADCA-4EDE976F8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Nearest neighbor (NN) retrieval system</a:t>
            </a:r>
          </a:p>
          <a:p>
            <a:r>
              <a:rPr lang="en" altLang="zh-CN" dirty="0"/>
              <a:t>Fully Connected (FC)</a:t>
            </a:r>
            <a:r>
              <a:rPr lang="zh-CN" altLang="en-US" dirty="0"/>
              <a:t> </a:t>
            </a:r>
            <a:r>
              <a:rPr lang="en" altLang="zh-CN" dirty="0"/>
              <a:t>input system</a:t>
            </a:r>
          </a:p>
          <a:p>
            <a:r>
              <a:rPr lang="en" altLang="zh-CN" dirty="0"/>
              <a:t>Attention (ATT) input system</a:t>
            </a:r>
          </a:p>
          <a:p>
            <a:r>
              <a:rPr lang="en" altLang="zh-CN" dirty="0"/>
              <a:t>Reinforcement Learning (RL) system</a:t>
            </a:r>
          </a:p>
          <a:p>
            <a:endParaRPr kumimoji="1" lang="en" altLang="zh-CN" dirty="0"/>
          </a:p>
          <a:p>
            <a:r>
              <a:rPr lang="en" altLang="zh-CN" dirty="0"/>
              <a:t>FC, ATT and RL systems are all seq</a:t>
            </a:r>
            <a:r>
              <a:rPr lang="en-US" altLang="zh-CN" dirty="0"/>
              <a:t>2seq</a:t>
            </a:r>
            <a:r>
              <a:rPr lang="en" altLang="zh-CN" dirty="0"/>
              <a:t> encoder-decoder frameworks. They all use a 10-layer CNN as the encoder</a:t>
            </a:r>
            <a:br>
              <a:rPr lang="en" altLang="zh-CN" dirty="0"/>
            </a:br>
            <a:r>
              <a:rPr lang="en" altLang="zh-CN" dirty="0"/>
              <a:t>and a single-layer GRU as the decoder.</a:t>
            </a:r>
            <a:br>
              <a:rPr lang="en" altLang="zh-CN" dirty="0"/>
            </a:b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6A4B3F-0452-2142-A8AC-C82B0701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22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7687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FB78D-9E8F-9047-B02D-8B60C565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" altLang="zh-CN" dirty="0"/>
              <a:t>EXPERIMENTS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296A20B-2962-964D-9648-95E012D3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5853-7235-8441-ABFD-93FDB5D309FC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332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88FEA-2C84-7A41-ADB3-FF35D7095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Benchmarking Metrics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84E0EB6-73DB-7E49-9176-87A762387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023196"/>
            <a:ext cx="10383951" cy="3950091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05164DF-DD91-0D4F-897E-D6E9488DBF54}"/>
              </a:ext>
            </a:extLst>
          </p:cNvPr>
          <p:cNvSpPr/>
          <p:nvPr/>
        </p:nvSpPr>
        <p:spPr>
          <a:xfrm>
            <a:off x="5381326" y="2785906"/>
            <a:ext cx="703385" cy="27139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2ECC90C-A1A8-E646-983C-710210D43BD7}"/>
              </a:ext>
            </a:extLst>
          </p:cNvPr>
          <p:cNvSpPr/>
          <p:nvPr/>
        </p:nvSpPr>
        <p:spPr>
          <a:xfrm>
            <a:off x="9551872" y="2785906"/>
            <a:ext cx="703385" cy="27139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FBDCC11-D1F9-0440-9FC1-4A713ED966BB}"/>
              </a:ext>
            </a:extLst>
          </p:cNvPr>
          <p:cNvSpPr/>
          <p:nvPr/>
        </p:nvSpPr>
        <p:spPr>
          <a:xfrm>
            <a:off x="5444630" y="4322618"/>
            <a:ext cx="576775" cy="266220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C00000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6DB3D04-0EB8-7B4D-94C6-22C0DCA69CE7}"/>
              </a:ext>
            </a:extLst>
          </p:cNvPr>
          <p:cNvSpPr/>
          <p:nvPr/>
        </p:nvSpPr>
        <p:spPr>
          <a:xfrm>
            <a:off x="9642764" y="4322618"/>
            <a:ext cx="522515" cy="266220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C0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28CD76F-F5FD-7E4F-BECA-96B6EFB7951C}"/>
              </a:ext>
            </a:extLst>
          </p:cNvPr>
          <p:cNvSpPr/>
          <p:nvPr/>
        </p:nvSpPr>
        <p:spPr>
          <a:xfrm>
            <a:off x="2909457" y="5546550"/>
            <a:ext cx="8312694" cy="3800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F6E97E7-A2D2-EB4F-82A3-C5CA99458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604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55319C-30EB-E048-B593-A78302CE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Ablation of Error Detector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3341C7-7DDC-6242-98A9-486260FC5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871" y="2767527"/>
            <a:ext cx="7870257" cy="2065729"/>
          </a:xfrm>
          <a:prstGeom prst="rect">
            <a:avLst/>
          </a:prstGeom>
        </p:spPr>
      </p:pic>
      <p:sp>
        <p:nvSpPr>
          <p:cNvPr id="12" name="下箭头 11">
            <a:extLst>
              <a:ext uri="{FF2B5EF4-FFF2-40B4-BE49-F238E27FC236}">
                <a16:creationId xmlns:a16="http://schemas.microsoft.com/office/drawing/2014/main" id="{53EC6C6B-95A3-5F44-926C-CB7E367C926B}"/>
              </a:ext>
            </a:extLst>
          </p:cNvPr>
          <p:cNvSpPr/>
          <p:nvPr/>
        </p:nvSpPr>
        <p:spPr>
          <a:xfrm rot="10800000">
            <a:off x="6638305" y="4916383"/>
            <a:ext cx="391886" cy="83127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33284FDC-8017-DE45-BE26-C1A61EC70FF8}"/>
              </a:ext>
            </a:extLst>
          </p:cNvPr>
          <p:cNvSpPr/>
          <p:nvPr/>
        </p:nvSpPr>
        <p:spPr>
          <a:xfrm rot="10800000">
            <a:off x="9379526" y="4916383"/>
            <a:ext cx="391886" cy="83127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ABC90B1-24D9-5A4D-8043-FEB389F0919B}"/>
              </a:ext>
            </a:extLst>
          </p:cNvPr>
          <p:cNvSpPr/>
          <p:nvPr/>
        </p:nvSpPr>
        <p:spPr>
          <a:xfrm>
            <a:off x="6444401" y="3336966"/>
            <a:ext cx="703385" cy="13434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B0B801F-5E74-864F-BC6E-F46F28E0F275}"/>
              </a:ext>
            </a:extLst>
          </p:cNvPr>
          <p:cNvSpPr/>
          <p:nvPr/>
        </p:nvSpPr>
        <p:spPr>
          <a:xfrm>
            <a:off x="9223776" y="3336966"/>
            <a:ext cx="703385" cy="13434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35A59865-A050-CD41-A12F-451583032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535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81D4DE-3DAD-DD43-A511-54CC8679A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Human &amp; Machine Judgement Illustration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E9FFA69-EB9A-CA4C-AE57-EA040B019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2772" y="1880693"/>
            <a:ext cx="9386455" cy="4196099"/>
          </a:xfr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D84D46-C0A6-6445-9971-D9D3BCD5A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26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93430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FB78D-9E8F-9047-B02D-8B60C565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" altLang="zh-CN" dirty="0"/>
              <a:t>CONCLUSION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296A20B-2962-964D-9648-95E012D3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5853-7235-8441-ABFD-93FDB5D309FC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23156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A09906-9260-EE45-A7A0-9CB47D539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Conclusion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4C66FC-9F48-2B40-B1FC-8EBA07395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" altLang="zh-CN" dirty="0"/>
              <a:t>In this work, 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CN" dirty="0"/>
              <a:t>The first two human judgment datasets for audio caption evaluation, </a:t>
            </a:r>
            <a:r>
              <a:rPr lang="en" altLang="zh-CN" i="1" dirty="0" err="1"/>
              <a:t>AudioCaps</a:t>
            </a:r>
            <a:r>
              <a:rPr lang="en" altLang="zh-CN" i="1" dirty="0"/>
              <a:t>-Eval</a:t>
            </a:r>
            <a:r>
              <a:rPr lang="en" altLang="zh-CN" dirty="0"/>
              <a:t> and </a:t>
            </a:r>
            <a:r>
              <a:rPr lang="en" altLang="zh-CN" i="1" dirty="0"/>
              <a:t>Clotho-Eval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CN" dirty="0"/>
              <a:t>Commonly used metrics are not performing well on the two benchmark datasets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CN" dirty="0"/>
              <a:t>Repurposed Sentence-BERT for semantic similarity and Error Detector for fluency issues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CN" dirty="0"/>
              <a:t>The metric combining them two, named as FENSE, exhibits significant advantage</a:t>
            </a:r>
            <a:br>
              <a:rPr lang="en" altLang="zh-CN" dirty="0"/>
            </a:b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55E89E1-61EF-6B49-90EE-DA078548E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373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9D5C32-E5D2-2B49-9DB4-3150B9F3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7200" dirty="0">
                <a:latin typeface="Bradley Hand" pitchFamily="2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Thanks! </a:t>
            </a:r>
            <a:endParaRPr kumimoji="1" lang="zh-CN" altLang="en-US" sz="7200" dirty="0">
              <a:latin typeface="Bradley Hand" pitchFamily="2" charset="0"/>
              <a:ea typeface="Brush Script MT" panose="03060802040406070304" pitchFamily="66" charset="-122"/>
              <a:cs typeface="Brush Script MT" panose="03060802040406070304" pitchFamily="66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1CC865A-FA5C-7B43-AAE1-A19ADC26D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5853-7235-8441-ABFD-93FDB5D309FC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25891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FB78D-9E8F-9047-B02D-8B60C565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296A20B-2962-964D-9648-95E012D3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5853-7235-8441-ABFD-93FDB5D309F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6894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2FD03A-69C3-084D-8EB0-F7E6CBC1F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Automated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Audio Captioning</a:t>
            </a:r>
            <a:endParaRPr kumimoji="1" lang="zh-CN" altLang="en-US" dirty="0"/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84D5B80C-9A78-0A41-84E5-DB355D706612}"/>
              </a:ext>
            </a:extLst>
          </p:cNvPr>
          <p:cNvSpPr>
            <a:spLocks noGrp="1"/>
          </p:cNvSpPr>
          <p:nvPr/>
        </p:nvSpPr>
        <p:spPr>
          <a:xfrm>
            <a:off x="1010705" y="1403804"/>
            <a:ext cx="4032000" cy="57418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/>
              <a:t>Audio Pattern Recognition</a:t>
            </a:r>
            <a:endParaRPr kumimoji="1" lang="zh-CN" altLang="en-US" dirty="0"/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9088D116-FED9-474A-B36E-A6668B5CAC0B}"/>
              </a:ext>
            </a:extLst>
          </p:cNvPr>
          <p:cNvSpPr>
            <a:spLocks noGrp="1"/>
          </p:cNvSpPr>
          <p:nvPr/>
        </p:nvSpPr>
        <p:spPr>
          <a:xfrm>
            <a:off x="1077282" y="2159274"/>
            <a:ext cx="4032000" cy="179631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u="sng" dirty="0"/>
              <a:t>Recognize</a:t>
            </a:r>
            <a:r>
              <a:rPr kumimoji="1" lang="en-US" altLang="zh-CN" dirty="0"/>
              <a:t> certain pattern in audio</a:t>
            </a:r>
          </a:p>
          <a:p>
            <a:r>
              <a:rPr kumimoji="1" lang="en-US" altLang="zh-CN" dirty="0"/>
              <a:t>Centralized with </a:t>
            </a:r>
            <a:r>
              <a:rPr kumimoji="1" lang="en-US" altLang="zh-CN" b="1" u="sng" dirty="0"/>
              <a:t>sound events</a:t>
            </a:r>
          </a:p>
          <a:p>
            <a:pPr lvl="1"/>
            <a:r>
              <a:rPr kumimoji="1" lang="en-US" altLang="zh-CN" sz="2000" dirty="0"/>
              <a:t>Audio Tagging</a:t>
            </a:r>
          </a:p>
          <a:p>
            <a:pPr lvl="1"/>
            <a:r>
              <a:rPr kumimoji="1" lang="en-US" altLang="zh-CN" sz="2000" dirty="0"/>
              <a:t>Sound Event Detection</a:t>
            </a:r>
            <a:endParaRPr kumimoji="1" lang="zh-CN" altLang="en-US" sz="2000" dirty="0"/>
          </a:p>
        </p:txBody>
      </p:sp>
      <p:sp>
        <p:nvSpPr>
          <p:cNvPr id="27" name="内容占位符 3">
            <a:extLst>
              <a:ext uri="{FF2B5EF4-FFF2-40B4-BE49-F238E27FC236}">
                <a16:creationId xmlns:a16="http://schemas.microsoft.com/office/drawing/2014/main" id="{E4D91CD1-6A65-D149-8FA7-FCB230CA1AED}"/>
              </a:ext>
            </a:extLst>
          </p:cNvPr>
          <p:cNvSpPr>
            <a:spLocks noGrp="1"/>
          </p:cNvSpPr>
          <p:nvPr/>
        </p:nvSpPr>
        <p:spPr>
          <a:xfrm>
            <a:off x="6731073" y="2162066"/>
            <a:ext cx="4513576" cy="17907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u="sng" dirty="0"/>
              <a:t>Understand</a:t>
            </a:r>
            <a:r>
              <a:rPr kumimoji="1" lang="en-US" altLang="zh-CN" dirty="0"/>
              <a:t> and generate the contents of audio with free text</a:t>
            </a:r>
          </a:p>
          <a:p>
            <a:r>
              <a:rPr kumimoji="1" lang="en-US" altLang="zh-CN" dirty="0"/>
              <a:t>Centralized with </a:t>
            </a:r>
            <a:r>
              <a:rPr kumimoji="1" lang="en-US" altLang="zh-CN" b="1" u="sng" dirty="0"/>
              <a:t>Language Models</a:t>
            </a:r>
          </a:p>
          <a:p>
            <a:pPr lvl="1"/>
            <a:r>
              <a:rPr kumimoji="1" lang="en-US" altLang="zh-CN" sz="2000" dirty="0"/>
              <a:t>which predicts the next word </a:t>
            </a:r>
            <a:endParaRPr kumimoji="1" lang="zh-CN" altLang="en-US" sz="2000" dirty="0"/>
          </a:p>
        </p:txBody>
      </p:sp>
      <p:sp>
        <p:nvSpPr>
          <p:cNvPr id="28" name="文本占位符 4">
            <a:extLst>
              <a:ext uri="{FF2B5EF4-FFF2-40B4-BE49-F238E27FC236}">
                <a16:creationId xmlns:a16="http://schemas.microsoft.com/office/drawing/2014/main" id="{FDD54C10-5109-4549-9E2A-058A92877324}"/>
              </a:ext>
            </a:extLst>
          </p:cNvPr>
          <p:cNvSpPr>
            <a:spLocks noGrp="1"/>
          </p:cNvSpPr>
          <p:nvPr/>
        </p:nvSpPr>
        <p:spPr>
          <a:xfrm>
            <a:off x="6751277" y="1403803"/>
            <a:ext cx="4384958" cy="5741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lang="zh-CN" altLang="en-US" sz="2800" b="1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600" dirty="0">
                <a:solidFill>
                  <a:schemeClr val="accent6"/>
                </a:solidFill>
              </a:rPr>
              <a:t>Natural Language Generation</a:t>
            </a:r>
            <a:endParaRPr kumimoji="1" lang="zh-CN" altLang="en-US" sz="2600" dirty="0">
              <a:solidFill>
                <a:schemeClr val="accent6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C1983E3-37F1-6249-87BE-9B243A40CA2C}"/>
              </a:ext>
            </a:extLst>
          </p:cNvPr>
          <p:cNvSpPr/>
          <p:nvPr/>
        </p:nvSpPr>
        <p:spPr>
          <a:xfrm>
            <a:off x="2747944" y="5462764"/>
            <a:ext cx="727114" cy="232260"/>
          </a:xfrm>
          <a:prstGeom prst="rect">
            <a:avLst/>
          </a:prstGeom>
          <a:solidFill>
            <a:srgbClr val="FF0000"/>
          </a:solidFill>
          <a:ln>
            <a:solidFill>
              <a:srgbClr val="941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B77A688-8092-5642-8050-36CBFE23A74E}"/>
              </a:ext>
            </a:extLst>
          </p:cNvPr>
          <p:cNvSpPr/>
          <p:nvPr/>
        </p:nvSpPr>
        <p:spPr>
          <a:xfrm>
            <a:off x="4013859" y="5462764"/>
            <a:ext cx="1028846" cy="232260"/>
          </a:xfrm>
          <a:prstGeom prst="rect">
            <a:avLst/>
          </a:prstGeom>
          <a:solidFill>
            <a:srgbClr val="FF0000"/>
          </a:solidFill>
          <a:ln>
            <a:solidFill>
              <a:srgbClr val="941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D7E83B3-9B18-5F4F-8D2C-8C7990C10E69}"/>
              </a:ext>
            </a:extLst>
          </p:cNvPr>
          <p:cNvSpPr/>
          <p:nvPr/>
        </p:nvSpPr>
        <p:spPr>
          <a:xfrm>
            <a:off x="2978774" y="6089494"/>
            <a:ext cx="496284" cy="232260"/>
          </a:xfrm>
          <a:prstGeom prst="rect">
            <a:avLst/>
          </a:prstGeom>
          <a:solidFill>
            <a:srgbClr val="0432FF"/>
          </a:solidFill>
          <a:ln>
            <a:solidFill>
              <a:srgbClr val="0C1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0427663-7B9A-5B4A-9FFE-CB5BA5CE5337}"/>
              </a:ext>
            </a:extLst>
          </p:cNvPr>
          <p:cNvSpPr/>
          <p:nvPr/>
        </p:nvSpPr>
        <p:spPr>
          <a:xfrm>
            <a:off x="4021809" y="6094908"/>
            <a:ext cx="1028846" cy="232260"/>
          </a:xfrm>
          <a:prstGeom prst="rect">
            <a:avLst/>
          </a:prstGeom>
          <a:solidFill>
            <a:srgbClr val="0432FF"/>
          </a:solidFill>
          <a:ln>
            <a:solidFill>
              <a:srgbClr val="0C1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891CF3B-2303-3246-8C24-9B14078C3BAA}"/>
              </a:ext>
            </a:extLst>
          </p:cNvPr>
          <p:cNvSpPr/>
          <p:nvPr/>
        </p:nvSpPr>
        <p:spPr>
          <a:xfrm>
            <a:off x="2423912" y="5780922"/>
            <a:ext cx="324032" cy="232260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1545EFF-470C-2D47-931A-4CDCFE5AE7DB}"/>
              </a:ext>
            </a:extLst>
          </p:cNvPr>
          <p:cNvSpPr/>
          <p:nvPr/>
        </p:nvSpPr>
        <p:spPr>
          <a:xfrm>
            <a:off x="3475057" y="5776129"/>
            <a:ext cx="538801" cy="232260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/>
          </a:p>
        </p:txBody>
      </p:sp>
      <p:cxnSp>
        <p:nvCxnSpPr>
          <p:cNvPr id="36" name="直线连接符 35">
            <a:extLst>
              <a:ext uri="{FF2B5EF4-FFF2-40B4-BE49-F238E27FC236}">
                <a16:creationId xmlns:a16="http://schemas.microsoft.com/office/drawing/2014/main" id="{4786F825-9A7C-0B46-9216-5B786C40C398}"/>
              </a:ext>
            </a:extLst>
          </p:cNvPr>
          <p:cNvCxnSpPr/>
          <p:nvPr/>
        </p:nvCxnSpPr>
        <p:spPr>
          <a:xfrm>
            <a:off x="2423912" y="5235568"/>
            <a:ext cx="2618793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线连接符 36">
            <a:extLst>
              <a:ext uri="{FF2B5EF4-FFF2-40B4-BE49-F238E27FC236}">
                <a16:creationId xmlns:a16="http://schemas.microsoft.com/office/drawing/2014/main" id="{6E4C3F7B-8991-344C-9461-2C83AFC9EC12}"/>
              </a:ext>
            </a:extLst>
          </p:cNvPr>
          <p:cNvCxnSpPr/>
          <p:nvPr/>
        </p:nvCxnSpPr>
        <p:spPr>
          <a:xfrm flipV="1">
            <a:off x="2423912" y="5151103"/>
            <a:ext cx="0" cy="8901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文本框 15">
            <a:extLst>
              <a:ext uri="{FF2B5EF4-FFF2-40B4-BE49-F238E27FC236}">
                <a16:creationId xmlns:a16="http://schemas.microsoft.com/office/drawing/2014/main" id="{00F0F18F-A65B-DB44-9794-E53EE623C7E2}"/>
              </a:ext>
            </a:extLst>
          </p:cNvPr>
          <p:cNvSpPr txBox="1"/>
          <p:nvPr/>
        </p:nvSpPr>
        <p:spPr>
          <a:xfrm>
            <a:off x="2145509" y="4843561"/>
            <a:ext cx="5568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400" dirty="0"/>
              <a:t>start</a:t>
            </a:r>
            <a:endParaRPr kumimoji="1" lang="zh-CN" altLang="en-US" dirty="0"/>
          </a:p>
        </p:txBody>
      </p:sp>
      <p:sp>
        <p:nvSpPr>
          <p:cNvPr id="39" name="文本框 16">
            <a:extLst>
              <a:ext uri="{FF2B5EF4-FFF2-40B4-BE49-F238E27FC236}">
                <a16:creationId xmlns:a16="http://schemas.microsoft.com/office/drawing/2014/main" id="{C6D0CEBF-1F3A-8841-ACD2-331066E37C1A}"/>
              </a:ext>
            </a:extLst>
          </p:cNvPr>
          <p:cNvSpPr txBox="1"/>
          <p:nvPr/>
        </p:nvSpPr>
        <p:spPr>
          <a:xfrm>
            <a:off x="4806522" y="4843562"/>
            <a:ext cx="605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400" dirty="0"/>
              <a:t>end</a:t>
            </a:r>
            <a:endParaRPr kumimoji="1" lang="zh-CN" altLang="en-US" dirty="0"/>
          </a:p>
        </p:txBody>
      </p:sp>
      <p:sp>
        <p:nvSpPr>
          <p:cNvPr id="40" name="文本框 18">
            <a:extLst>
              <a:ext uri="{FF2B5EF4-FFF2-40B4-BE49-F238E27FC236}">
                <a16:creationId xmlns:a16="http://schemas.microsoft.com/office/drawing/2014/main" id="{23C0FB09-5E19-2C4E-8B33-FFEFBD2F5A3C}"/>
              </a:ext>
            </a:extLst>
          </p:cNvPr>
          <p:cNvSpPr txBox="1"/>
          <p:nvPr/>
        </p:nvSpPr>
        <p:spPr>
          <a:xfrm>
            <a:off x="6907233" y="4324232"/>
            <a:ext cx="40730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</a:rPr>
              <a:t>a</a:t>
            </a:r>
            <a:r>
              <a:rPr kumimoji="1" lang="en" altLang="zh-CN" dirty="0">
                <a:solidFill>
                  <a:schemeClr val="bg2">
                    <a:lumMod val="10000"/>
                  </a:schemeClr>
                </a:solidFill>
              </a:rPr>
              <a:t> man speaking as a crowd of</a:t>
            </a:r>
            <a:r>
              <a:rPr kumimoji="1" lang="zh-CN" altLang="en-US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</a:rPr>
              <a:t> ________</a:t>
            </a:r>
            <a:endParaRPr kumimoji="1" lang="en" altLang="zh-CN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1" name="文本框 19">
            <a:extLst>
              <a:ext uri="{FF2B5EF4-FFF2-40B4-BE49-F238E27FC236}">
                <a16:creationId xmlns:a16="http://schemas.microsoft.com/office/drawing/2014/main" id="{C4215DF1-3FEF-A24C-9117-BD4B44FBB0A6}"/>
              </a:ext>
            </a:extLst>
          </p:cNvPr>
          <p:cNvSpPr txBox="1"/>
          <p:nvPr/>
        </p:nvSpPr>
        <p:spPr>
          <a:xfrm>
            <a:off x="6907233" y="5318627"/>
            <a:ext cx="27848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</a:rPr>
              <a:t>Sampling from vocabulary</a:t>
            </a:r>
            <a:endParaRPr kumimoji="1" lang="en" altLang="zh-CN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42" name="S0YE96w0YRk_120.000_130.000.wav" descr="S0YE96w0YRk_120.000_130.000.wav">
            <a:hlinkClick r:id="" action="ppaction://media"/>
            <a:extLst>
              <a:ext uri="{FF2B5EF4-FFF2-40B4-BE49-F238E27FC236}">
                <a16:creationId xmlns:a16="http://schemas.microsoft.com/office/drawing/2014/main" id="{86E9915B-AE48-8F4D-BDCE-85A446FFC5C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156772" y="4141762"/>
            <a:ext cx="1195292" cy="1195292"/>
          </a:xfrm>
          <a:prstGeom prst="rect">
            <a:avLst/>
          </a:prstGeom>
        </p:spPr>
      </p:pic>
      <p:sp>
        <p:nvSpPr>
          <p:cNvPr id="43" name="文本框 21">
            <a:extLst>
              <a:ext uri="{FF2B5EF4-FFF2-40B4-BE49-F238E27FC236}">
                <a16:creationId xmlns:a16="http://schemas.microsoft.com/office/drawing/2014/main" id="{E5BE15DF-3F9F-5C47-938D-79F40D53018E}"/>
              </a:ext>
            </a:extLst>
          </p:cNvPr>
          <p:cNvSpPr txBox="1"/>
          <p:nvPr/>
        </p:nvSpPr>
        <p:spPr>
          <a:xfrm>
            <a:off x="9936412" y="4903129"/>
            <a:ext cx="873221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" altLang="zh-CN" dirty="0">
                <a:solidFill>
                  <a:schemeClr val="bg2">
                    <a:lumMod val="10000"/>
                  </a:schemeClr>
                </a:solidFill>
              </a:rPr>
              <a:t>people</a:t>
            </a:r>
          </a:p>
          <a:p>
            <a:r>
              <a:rPr kumimoji="1" lang="en" altLang="zh-CN" dirty="0">
                <a:solidFill>
                  <a:schemeClr val="bg2">
                    <a:lumMod val="10000"/>
                  </a:schemeClr>
                </a:solidFill>
              </a:rPr>
              <a:t>cats</a:t>
            </a:r>
          </a:p>
          <a:p>
            <a:r>
              <a:rPr kumimoji="1" lang="en" altLang="zh-CN" dirty="0">
                <a:solidFill>
                  <a:schemeClr val="bg2">
                    <a:lumMod val="10000"/>
                  </a:schemeClr>
                </a:solidFill>
              </a:rPr>
              <a:t>dogs</a:t>
            </a:r>
          </a:p>
          <a:p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</a:rPr>
              <a:t>···</a:t>
            </a:r>
            <a:endParaRPr kumimoji="1" lang="en" altLang="zh-CN" dirty="0">
              <a:solidFill>
                <a:schemeClr val="bg2">
                  <a:lumMod val="10000"/>
                </a:schemeClr>
              </a:solidFill>
            </a:endParaRPr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60E77420-B089-8040-919B-DFB280070C5F}"/>
              </a:ext>
            </a:extLst>
          </p:cNvPr>
          <p:cNvCxnSpPr>
            <a:stCxn id="43" idx="0"/>
          </p:cNvCxnSpPr>
          <p:nvPr/>
        </p:nvCxnSpPr>
        <p:spPr>
          <a:xfrm flipV="1">
            <a:off x="10373023" y="4609043"/>
            <a:ext cx="0" cy="294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>
            <a:extLst>
              <a:ext uri="{FF2B5EF4-FFF2-40B4-BE49-F238E27FC236}">
                <a16:creationId xmlns:a16="http://schemas.microsoft.com/office/drawing/2014/main" id="{543B0F49-15B0-5E4B-B4AD-6C76B20E1DD2}"/>
              </a:ext>
            </a:extLst>
          </p:cNvPr>
          <p:cNvCxnSpPr>
            <a:cxnSpLocks/>
          </p:cNvCxnSpPr>
          <p:nvPr/>
        </p:nvCxnSpPr>
        <p:spPr>
          <a:xfrm flipV="1">
            <a:off x="5050655" y="5151103"/>
            <a:ext cx="0" cy="8901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7F9B6EBF-2B56-7446-AC5F-3CCA88CA4125}"/>
              </a:ext>
            </a:extLst>
          </p:cNvPr>
          <p:cNvSpPr txBox="1"/>
          <p:nvPr/>
        </p:nvSpPr>
        <p:spPr>
          <a:xfrm>
            <a:off x="897211" y="5430594"/>
            <a:ext cx="17328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highlight>
                  <a:srgbClr val="FF0000"/>
                </a:highlight>
              </a:rPr>
              <a:t>Laughter</a:t>
            </a:r>
          </a:p>
          <a:p>
            <a:r>
              <a:rPr kumimoji="1" lang="en-US" altLang="zh-CN" dirty="0">
                <a:highlight>
                  <a:srgbClr val="00FF00"/>
                </a:highlight>
              </a:rPr>
              <a:t>Man</a:t>
            </a:r>
            <a:r>
              <a:rPr kumimoji="1" lang="zh-CN" altLang="en-US" dirty="0">
                <a:highlight>
                  <a:srgbClr val="00FF00"/>
                </a:highlight>
              </a:rPr>
              <a:t> </a:t>
            </a:r>
            <a:r>
              <a:rPr kumimoji="1" lang="en-US" altLang="zh-CN" dirty="0">
                <a:highlight>
                  <a:srgbClr val="00FF00"/>
                </a:highlight>
              </a:rPr>
              <a:t>Speaking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chemeClr val="bg1"/>
                </a:solidFill>
                <a:highlight>
                  <a:srgbClr val="0000FF"/>
                </a:highlight>
              </a:rPr>
              <a:t>Applause</a:t>
            </a:r>
            <a:endParaRPr kumimoji="1" lang="zh-CN" altLang="en-US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2B4B1382-281C-DA49-8DAE-896A8A880AE3}"/>
              </a:ext>
            </a:extLst>
          </p:cNvPr>
          <p:cNvCxnSpPr>
            <a:stCxn id="41" idx="3"/>
            <a:endCxn id="43" idx="1"/>
          </p:cNvCxnSpPr>
          <p:nvPr/>
        </p:nvCxnSpPr>
        <p:spPr>
          <a:xfrm>
            <a:off x="9692124" y="5503293"/>
            <a:ext cx="24428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Round bridge icon cartoon style Royalty Free Vector Image">
            <a:extLst>
              <a:ext uri="{FF2B5EF4-FFF2-40B4-BE49-F238E27FC236}">
                <a16:creationId xmlns:a16="http://schemas.microsoft.com/office/drawing/2014/main" id="{A6DAF3B0-BB15-1749-83D3-272E5A9141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53" b="35204"/>
          <a:stretch/>
        </p:blipFill>
        <p:spPr bwMode="auto">
          <a:xfrm>
            <a:off x="5007776" y="1349320"/>
            <a:ext cx="1885522" cy="73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6C718DFB-FEB1-C249-A3FA-E3AEBE5D7C13}"/>
              </a:ext>
            </a:extLst>
          </p:cNvPr>
          <p:cNvSpPr/>
          <p:nvPr/>
        </p:nvSpPr>
        <p:spPr>
          <a:xfrm>
            <a:off x="897211" y="2056706"/>
            <a:ext cx="4387558" cy="445884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261A024B-50BD-1347-99E7-B35DC839FAAA}"/>
              </a:ext>
            </a:extLst>
          </p:cNvPr>
          <p:cNvSpPr/>
          <p:nvPr/>
        </p:nvSpPr>
        <p:spPr>
          <a:xfrm>
            <a:off x="6687318" y="2056706"/>
            <a:ext cx="4384958" cy="4458842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灯片编号占位符 50">
            <a:extLst>
              <a:ext uri="{FF2B5EF4-FFF2-40B4-BE49-F238E27FC236}">
                <a16:creationId xmlns:a16="http://schemas.microsoft.com/office/drawing/2014/main" id="{855F4295-01BD-D546-BAD0-2E427DD63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54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8" grpId="0"/>
      <p:bldP spid="39" grpId="0"/>
      <p:bldP spid="40" grpId="0"/>
      <p:bldP spid="41" grpId="0"/>
      <p:bldP spid="43" grpId="0" animBg="1"/>
      <p:bldP spid="4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2FD03A-69C3-084D-8EB0-F7E6CBC1F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Different Captioning Tasks</a:t>
            </a:r>
            <a:endParaRPr kumimoji="1" lang="zh-CN" altLang="en-US" dirty="0"/>
          </a:p>
        </p:txBody>
      </p:sp>
      <p:sp>
        <p:nvSpPr>
          <p:cNvPr id="27" name="内容占位符 3">
            <a:extLst>
              <a:ext uri="{FF2B5EF4-FFF2-40B4-BE49-F238E27FC236}">
                <a16:creationId xmlns:a16="http://schemas.microsoft.com/office/drawing/2014/main" id="{E4D91CD1-6A65-D149-8FA7-FCB230CA1AED}"/>
              </a:ext>
            </a:extLst>
          </p:cNvPr>
          <p:cNvSpPr>
            <a:spLocks noGrp="1"/>
          </p:cNvSpPr>
          <p:nvPr/>
        </p:nvSpPr>
        <p:spPr>
          <a:xfrm>
            <a:off x="6150173" y="2162066"/>
            <a:ext cx="5203628" cy="860183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zh-CN" dirty="0"/>
              <a:t>	A women in </a:t>
            </a:r>
            <a:r>
              <a:rPr lang="en" altLang="zh-CN" u="sng" dirty="0">
                <a:highlight>
                  <a:srgbClr val="00FFFF"/>
                </a:highlight>
              </a:rPr>
              <a:t>blue blouse</a:t>
            </a:r>
            <a:r>
              <a:rPr lang="zh-CN" altLang="en-US" dirty="0"/>
              <a:t> </a:t>
            </a:r>
            <a:r>
              <a:rPr lang="en" altLang="zh-CN" u="sng" dirty="0">
                <a:highlight>
                  <a:srgbClr val="00FF00"/>
                </a:highlight>
              </a:rPr>
              <a:t>sits at a table</a:t>
            </a:r>
            <a:r>
              <a:rPr lang="en" altLang="zh-CN" dirty="0"/>
              <a:t>, with crinkled paper in her hand</a:t>
            </a:r>
            <a:endParaRPr kumimoji="1" lang="zh-CN" altLang="en-US" sz="2000" dirty="0"/>
          </a:p>
        </p:txBody>
      </p:sp>
      <p:sp>
        <p:nvSpPr>
          <p:cNvPr id="28" name="文本占位符 4">
            <a:extLst>
              <a:ext uri="{FF2B5EF4-FFF2-40B4-BE49-F238E27FC236}">
                <a16:creationId xmlns:a16="http://schemas.microsoft.com/office/drawing/2014/main" id="{FDD54C10-5109-4549-9E2A-058A92877324}"/>
              </a:ext>
            </a:extLst>
          </p:cNvPr>
          <p:cNvSpPr>
            <a:spLocks noGrp="1"/>
          </p:cNvSpPr>
          <p:nvPr/>
        </p:nvSpPr>
        <p:spPr>
          <a:xfrm>
            <a:off x="6150173" y="1564461"/>
            <a:ext cx="4384958" cy="5741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lang="zh-CN" altLang="en-US" sz="2800" b="1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solidFill>
                  <a:schemeClr val="accent2"/>
                </a:solidFill>
              </a:rPr>
              <a:t>Image Captioning</a:t>
            </a:r>
            <a:endParaRPr kumimoji="1" lang="zh-CN" altLang="en-US" dirty="0">
              <a:solidFill>
                <a:schemeClr val="accent2"/>
              </a:solidFill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279B13F6-4020-274E-AE62-6AC00E407B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034" y="1387040"/>
            <a:ext cx="2885638" cy="4326008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DCF43C2C-9388-2945-9BB2-8B05BB24AE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7067"/>
          <a:stretch/>
        </p:blipFill>
        <p:spPr>
          <a:xfrm>
            <a:off x="983033" y="5094806"/>
            <a:ext cx="2885639" cy="1340853"/>
          </a:xfrm>
          <a:prstGeom prst="rect">
            <a:avLst/>
          </a:prstGeom>
        </p:spPr>
      </p:pic>
      <p:sp>
        <p:nvSpPr>
          <p:cNvPr id="51" name="内容占位符 3">
            <a:extLst>
              <a:ext uri="{FF2B5EF4-FFF2-40B4-BE49-F238E27FC236}">
                <a16:creationId xmlns:a16="http://schemas.microsoft.com/office/drawing/2014/main" id="{3E45F7DE-A943-4E49-9E99-DA42078AA007}"/>
              </a:ext>
            </a:extLst>
          </p:cNvPr>
          <p:cNvSpPr>
            <a:spLocks noGrp="1"/>
          </p:cNvSpPr>
          <p:nvPr/>
        </p:nvSpPr>
        <p:spPr>
          <a:xfrm>
            <a:off x="6150173" y="4721931"/>
            <a:ext cx="5203628" cy="4687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altLang="zh-CN" dirty="0"/>
              <a:t>Young women</a:t>
            </a:r>
            <a:r>
              <a:rPr lang="zh-CN" altLang="en-US" dirty="0"/>
              <a:t> </a:t>
            </a:r>
            <a:r>
              <a:rPr lang="en" altLang="zh-CN" u="sng" dirty="0">
                <a:highlight>
                  <a:srgbClr val="FFFF00"/>
                </a:highlight>
              </a:rPr>
              <a:t>speaking</a:t>
            </a:r>
            <a:r>
              <a:rPr lang="en" altLang="zh-CN" dirty="0"/>
              <a:t> </a:t>
            </a:r>
            <a:r>
              <a:rPr lang="en" altLang="zh-CN" u="sng" dirty="0">
                <a:solidFill>
                  <a:schemeClr val="bg1"/>
                </a:solidFill>
                <a:highlight>
                  <a:srgbClr val="FF0000"/>
                </a:highlight>
              </a:rPr>
              <a:t>with</a:t>
            </a:r>
            <a:r>
              <a:rPr lang="en" altLang="zh-CN" dirty="0"/>
              <a:t> crinkling noise</a:t>
            </a:r>
            <a:endParaRPr kumimoji="1" lang="zh-CN" altLang="en-US" sz="2000" dirty="0"/>
          </a:p>
        </p:txBody>
      </p:sp>
      <p:sp>
        <p:nvSpPr>
          <p:cNvPr id="54" name="文本占位符 4">
            <a:extLst>
              <a:ext uri="{FF2B5EF4-FFF2-40B4-BE49-F238E27FC236}">
                <a16:creationId xmlns:a16="http://schemas.microsoft.com/office/drawing/2014/main" id="{89357103-51C2-4743-85CB-0A5102736996}"/>
              </a:ext>
            </a:extLst>
          </p:cNvPr>
          <p:cNvSpPr>
            <a:spLocks noGrp="1"/>
          </p:cNvSpPr>
          <p:nvPr/>
        </p:nvSpPr>
        <p:spPr>
          <a:xfrm>
            <a:off x="6150173" y="4147746"/>
            <a:ext cx="4384958" cy="5741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lang="zh-CN" altLang="en-US" sz="2800" b="1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Audio Captioning</a:t>
            </a:r>
            <a:endParaRPr kumimoji="1" lang="zh-CN" altLang="en-US" dirty="0"/>
          </a:p>
        </p:txBody>
      </p:sp>
      <p:sp>
        <p:nvSpPr>
          <p:cNvPr id="55" name="内容占位符 3">
            <a:extLst>
              <a:ext uri="{FF2B5EF4-FFF2-40B4-BE49-F238E27FC236}">
                <a16:creationId xmlns:a16="http://schemas.microsoft.com/office/drawing/2014/main" id="{B3294FF0-ED86-9643-8386-BEDD4CE2CB98}"/>
              </a:ext>
            </a:extLst>
          </p:cNvPr>
          <p:cNvSpPr>
            <a:spLocks noGrp="1"/>
          </p:cNvSpPr>
          <p:nvPr/>
        </p:nvSpPr>
        <p:spPr>
          <a:xfrm>
            <a:off x="6150173" y="3107428"/>
            <a:ext cx="5203628" cy="46870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" altLang="zh-CN" b="1" dirty="0"/>
              <a:t>Visible attributes</a:t>
            </a:r>
            <a:r>
              <a:rPr lang="en" altLang="zh-CN" dirty="0">
                <a:solidFill>
                  <a:schemeClr val="accent2"/>
                </a:solidFill>
              </a:rPr>
              <a:t> </a:t>
            </a:r>
            <a:r>
              <a:rPr lang="en" altLang="zh-CN" b="1" dirty="0">
                <a:solidFill>
                  <a:schemeClr val="accent2"/>
                </a:solidFill>
              </a:rPr>
              <a:t>&amp;</a:t>
            </a:r>
            <a:r>
              <a:rPr lang="en" altLang="zh-CN" dirty="0">
                <a:solidFill>
                  <a:schemeClr val="accent2"/>
                </a:solidFill>
              </a:rPr>
              <a:t> </a:t>
            </a:r>
            <a:r>
              <a:rPr lang="en" altLang="zh-CN" b="1" dirty="0"/>
              <a:t>Spatial relationships</a:t>
            </a:r>
            <a:endParaRPr kumimoji="1" lang="zh-CN" altLang="en-US" sz="2000" b="1" u="sng" dirty="0"/>
          </a:p>
        </p:txBody>
      </p:sp>
      <p:sp>
        <p:nvSpPr>
          <p:cNvPr id="56" name="内容占位符 3">
            <a:extLst>
              <a:ext uri="{FF2B5EF4-FFF2-40B4-BE49-F238E27FC236}">
                <a16:creationId xmlns:a16="http://schemas.microsoft.com/office/drawing/2014/main" id="{4ED4F94C-80A2-AF40-94C9-85BCDD6BB405}"/>
              </a:ext>
            </a:extLst>
          </p:cNvPr>
          <p:cNvSpPr>
            <a:spLocks noGrp="1"/>
          </p:cNvSpPr>
          <p:nvPr/>
        </p:nvSpPr>
        <p:spPr>
          <a:xfrm>
            <a:off x="6060614" y="5293539"/>
            <a:ext cx="5382746" cy="46870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Calibri" panose="020F0502020204030204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" altLang="zh-CN" b="1" dirty="0"/>
              <a:t>Auditory properties</a:t>
            </a:r>
            <a:r>
              <a:rPr lang="en" altLang="zh-CN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" altLang="zh-CN" b="1" dirty="0">
                <a:solidFill>
                  <a:schemeClr val="accent1"/>
                </a:solidFill>
              </a:rPr>
              <a:t>&amp;</a:t>
            </a:r>
            <a:r>
              <a:rPr lang="en" altLang="zh-CN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" altLang="zh-CN" b="1" dirty="0"/>
              <a:t>Temporal connections</a:t>
            </a:r>
            <a:endParaRPr kumimoji="1" lang="zh-CN" altLang="en-US" sz="2000" b="1" u="sng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B788E8-C7AC-9D43-A7BF-A2D0DAE506AB}"/>
              </a:ext>
            </a:extLst>
          </p:cNvPr>
          <p:cNvSpPr txBox="1"/>
          <p:nvPr/>
        </p:nvSpPr>
        <p:spPr>
          <a:xfrm>
            <a:off x="4230142" y="4101111"/>
            <a:ext cx="12009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+mn-ea"/>
                <a:cs typeface="Brush Script MT" panose="03060802040406070304" pitchFamily="66" charset="-122"/>
              </a:rPr>
              <a:t>Focus:</a:t>
            </a:r>
            <a:endParaRPr kumimoji="1" lang="zh-CN" altLang="en-US" sz="2800" b="1" dirty="0">
              <a:latin typeface="+mn-ea"/>
              <a:cs typeface="Brush Script MT" panose="03060802040406070304" pitchFamily="66" charset="-122"/>
            </a:endParaRP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577D7F59-748B-C742-A018-35704EE41F08}"/>
              </a:ext>
            </a:extLst>
          </p:cNvPr>
          <p:cNvCxnSpPr>
            <a:stCxn id="10" idx="3"/>
            <a:endCxn id="55" idx="1"/>
          </p:cNvCxnSpPr>
          <p:nvPr/>
        </p:nvCxnSpPr>
        <p:spPr>
          <a:xfrm flipV="1">
            <a:off x="5431112" y="3341783"/>
            <a:ext cx="719061" cy="10209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0802BB39-C246-F843-8826-E5994AB70701}"/>
              </a:ext>
            </a:extLst>
          </p:cNvPr>
          <p:cNvCxnSpPr>
            <a:stCxn id="10" idx="3"/>
            <a:endCxn id="56" idx="1"/>
          </p:cNvCxnSpPr>
          <p:nvPr/>
        </p:nvCxnSpPr>
        <p:spPr>
          <a:xfrm>
            <a:off x="5431112" y="4362721"/>
            <a:ext cx="629502" cy="1165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灯片编号占位符 20">
            <a:extLst>
              <a:ext uri="{FF2B5EF4-FFF2-40B4-BE49-F238E27FC236}">
                <a16:creationId xmlns:a16="http://schemas.microsoft.com/office/drawing/2014/main" id="{A598D59F-90B8-0847-AEBE-62E555497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5</a:t>
            </a:fld>
            <a:endParaRPr kumimoji="1" lang="zh-CN" altLang="en-US"/>
          </a:p>
        </p:txBody>
      </p:sp>
      <p:pic>
        <p:nvPicPr>
          <p:cNvPr id="3" name="YAbplcXwXnvE.wav" descr="YAbplcXwXnvE.wav">
            <a:hlinkClick r:id="" action="ppaction://media"/>
            <a:extLst>
              <a:ext uri="{FF2B5EF4-FFF2-40B4-BE49-F238E27FC236}">
                <a16:creationId xmlns:a16="http://schemas.microsoft.com/office/drawing/2014/main" id="{9060DB97-6CDB-4949-91DF-2176E78171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37836" y="2697411"/>
            <a:ext cx="1576031" cy="157603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accent4">
                <a:lumMod val="60000"/>
                <a:lumOff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071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7" grpId="0" animBg="1"/>
      <p:bldP spid="28" grpId="0"/>
      <p:bldP spid="51" grpId="0" animBg="1"/>
      <p:bldP spid="54" grpId="0"/>
      <p:bldP spid="55" grpId="0"/>
      <p:bldP spid="56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F58574-3E7A-174E-8546-F35E448EE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Caption Evaluation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021EC4-2329-6845-A7D5-B35CBC4A0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We usually evaluate machine generated captions based on human written reference texts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Current evaluations for audio caption directly adopt the metrics from the image captioning literature</a:t>
            </a:r>
          </a:p>
          <a:p>
            <a:pPr lvl="1"/>
            <a:r>
              <a:rPr kumimoji="1" lang="en-US" altLang="zh-CN" dirty="0"/>
              <a:t>BLEU</a:t>
            </a:r>
          </a:p>
          <a:p>
            <a:pPr lvl="1"/>
            <a:r>
              <a:rPr kumimoji="1" lang="en-US" altLang="zh-CN" dirty="0"/>
              <a:t>ROUGE</a:t>
            </a:r>
          </a:p>
          <a:p>
            <a:pPr lvl="1"/>
            <a:r>
              <a:rPr kumimoji="1" lang="en-US" altLang="zh-CN" dirty="0"/>
              <a:t>METEOR</a:t>
            </a:r>
          </a:p>
          <a:p>
            <a:pPr lvl="1"/>
            <a:r>
              <a:rPr kumimoji="1" lang="en-US" altLang="zh-CN" dirty="0" err="1"/>
              <a:t>CIDEr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SPICE</a:t>
            </a:r>
          </a:p>
          <a:p>
            <a:pPr lvl="1"/>
            <a:endParaRPr kumimoji="1" lang="zh-CN" altLang="en-US" dirty="0"/>
          </a:p>
        </p:txBody>
      </p:sp>
      <p:sp>
        <p:nvSpPr>
          <p:cNvPr id="4" name="右大括号 3">
            <a:extLst>
              <a:ext uri="{FF2B5EF4-FFF2-40B4-BE49-F238E27FC236}">
                <a16:creationId xmlns:a16="http://schemas.microsoft.com/office/drawing/2014/main" id="{491B871F-BBEE-0340-864D-67C2FD15CC50}"/>
              </a:ext>
            </a:extLst>
          </p:cNvPr>
          <p:cNvSpPr/>
          <p:nvPr/>
        </p:nvSpPr>
        <p:spPr>
          <a:xfrm>
            <a:off x="3296355" y="4165600"/>
            <a:ext cx="270934" cy="993422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D68B8D2-7AE6-2F47-ACE3-952DD6156F36}"/>
              </a:ext>
            </a:extLst>
          </p:cNvPr>
          <p:cNvSpPr txBox="1"/>
          <p:nvPr/>
        </p:nvSpPr>
        <p:spPr>
          <a:xfrm>
            <a:off x="4041422" y="4477645"/>
            <a:ext cx="2291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From NLG Evaluation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0921C53-987E-D946-9CB2-721E766AA4D8}"/>
              </a:ext>
            </a:extLst>
          </p:cNvPr>
          <p:cNvSpPr txBox="1"/>
          <p:nvPr/>
        </p:nvSpPr>
        <p:spPr>
          <a:xfrm>
            <a:off x="4041422" y="5458713"/>
            <a:ext cx="3364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Specifically for image captioning </a:t>
            </a:r>
            <a:endParaRPr kumimoji="1" lang="zh-CN" altLang="en-US" dirty="0"/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57256DFD-473D-0046-B17C-EE5D7430B438}"/>
              </a:ext>
            </a:extLst>
          </p:cNvPr>
          <p:cNvSpPr/>
          <p:nvPr/>
        </p:nvSpPr>
        <p:spPr>
          <a:xfrm>
            <a:off x="3296355" y="5293959"/>
            <a:ext cx="270934" cy="698840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728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/>
      <p:bldP spid="6" grpId="0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1D60D4-A456-1743-84D5-B03A14F17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Caption Evaluation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93D87A7-466F-C046-A01B-D0860D79AC07}"/>
              </a:ext>
            </a:extLst>
          </p:cNvPr>
          <p:cNvSpPr/>
          <p:nvPr/>
        </p:nvSpPr>
        <p:spPr>
          <a:xfrm>
            <a:off x="3864938" y="1420156"/>
            <a:ext cx="7731665" cy="3693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" altLang="zh-CN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Reference:</a:t>
            </a:r>
            <a:r>
              <a:rPr lang="en" altLang="zh-CN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altLang="zh-CN" i="1" u="sn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Paper crackling</a:t>
            </a:r>
            <a:r>
              <a:rPr lang="en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" altLang="zh-CN" i="1" u="sn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female speaking</a:t>
            </a:r>
            <a:r>
              <a:rPr lang="en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lightly in the background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4BADB6-9984-0249-B6E7-1ECD2AD06B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909" y="1420156"/>
            <a:ext cx="2885638" cy="432600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B919D57-99A7-EC40-81F6-FFB41DDDDD7E}"/>
              </a:ext>
            </a:extLst>
          </p:cNvPr>
          <p:cNvSpPr/>
          <p:nvPr/>
        </p:nvSpPr>
        <p:spPr>
          <a:xfrm>
            <a:off x="3864938" y="2131567"/>
            <a:ext cx="7296327" cy="369332"/>
          </a:xfrm>
          <a:prstGeom prst="rect">
            <a:avLst/>
          </a:prstGeom>
          <a:ln w="28575">
            <a:noFill/>
          </a:ln>
        </p:spPr>
        <p:txBody>
          <a:bodyPr wrap="square">
            <a:spAutoFit/>
          </a:bodyPr>
          <a:lstStyle/>
          <a:p>
            <a:r>
              <a:rPr lang="en" altLang="zh-CN" b="1" dirty="0">
                <a:solidFill>
                  <a:schemeClr val="accent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Caption </a:t>
            </a:r>
            <a:r>
              <a:rPr lang="en" altLang="zh-CN" b="1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" altLang="zh-CN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altLang="zh-CN" dirty="0">
                <a:latin typeface="Arial" panose="020B0604020202020204" pitchFamily="34" charset="0"/>
                <a:cs typeface="Arial" panose="020B0604020202020204" pitchFamily="34" charset="0"/>
              </a:rPr>
              <a:t>Young </a:t>
            </a:r>
            <a:r>
              <a:rPr lang="en" altLang="zh-CN" i="1" u="sng" dirty="0">
                <a:latin typeface="Arial" panose="020B0604020202020204" pitchFamily="34" charset="0"/>
                <a:cs typeface="Arial" panose="020B0604020202020204" pitchFamily="34" charset="0"/>
              </a:rPr>
              <a:t>woman speaking</a:t>
            </a:r>
            <a:r>
              <a:rPr lang="en" altLang="zh-CN" dirty="0"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" altLang="zh-CN" i="1" u="sng" dirty="0">
                <a:latin typeface="Arial" panose="020B0604020202020204" pitchFamily="34" charset="0"/>
                <a:cs typeface="Arial" panose="020B0604020202020204" pitchFamily="34" charset="0"/>
              </a:rPr>
              <a:t>crinkling noise</a:t>
            </a:r>
            <a:endParaRPr lang="en" altLang="zh-CN" i="1" u="sng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C03737E-1F20-9346-BA4E-4BAEB35E9EC6}"/>
              </a:ext>
            </a:extLst>
          </p:cNvPr>
          <p:cNvSpPr/>
          <p:nvPr/>
        </p:nvSpPr>
        <p:spPr>
          <a:xfrm>
            <a:off x="3857719" y="3019785"/>
            <a:ext cx="7641010" cy="369332"/>
          </a:xfrm>
          <a:prstGeom prst="rect">
            <a:avLst/>
          </a:prstGeom>
          <a:ln w="28575">
            <a:noFill/>
          </a:ln>
        </p:spPr>
        <p:txBody>
          <a:bodyPr wrap="square">
            <a:spAutoFit/>
          </a:bodyPr>
          <a:lstStyle/>
          <a:p>
            <a:r>
              <a:rPr lang="en" altLang="zh-CN" b="1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Caption </a:t>
            </a:r>
            <a:r>
              <a:rPr lang="en" altLang="zh-CN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" altLang="zh-CN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altLang="zh-CN" dirty="0">
                <a:latin typeface="Arial" panose="020B0604020202020204" pitchFamily="34" charset="0"/>
                <a:cs typeface="Arial" panose="020B0604020202020204" pitchFamily="34" charset="0"/>
              </a:rPr>
              <a:t>Wind blowing lightly followed by a </a:t>
            </a:r>
            <a:r>
              <a:rPr lang="en" altLang="zh-CN" i="1" u="sng" dirty="0">
                <a:latin typeface="Arial" panose="020B0604020202020204" pitchFamily="34" charset="0"/>
                <a:cs typeface="Arial" panose="020B0604020202020204" pitchFamily="34" charset="0"/>
              </a:rPr>
              <a:t>female speaking</a:t>
            </a:r>
            <a:r>
              <a:rPr lang="en" altLang="zh-CN" dirty="0">
                <a:latin typeface="Arial" panose="020B0604020202020204" pitchFamily="34" charset="0"/>
                <a:cs typeface="Arial" panose="020B0604020202020204" pitchFamily="34" charset="0"/>
              </a:rPr>
              <a:t> and in the</a:t>
            </a:r>
            <a:endParaRPr lang="en" altLang="zh-CN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95B89CC-D846-8A42-9717-70E098258CE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7067"/>
          <a:stretch/>
        </p:blipFill>
        <p:spPr>
          <a:xfrm>
            <a:off x="612908" y="5127922"/>
            <a:ext cx="2885639" cy="1340853"/>
          </a:xfrm>
          <a:prstGeom prst="rect">
            <a:avLst/>
          </a:prstGeom>
        </p:spPr>
      </p:pic>
      <p:graphicFrame>
        <p:nvGraphicFramePr>
          <p:cNvPr id="10" name="表格 18">
            <a:extLst>
              <a:ext uri="{FF2B5EF4-FFF2-40B4-BE49-F238E27FC236}">
                <a16:creationId xmlns:a16="http://schemas.microsoft.com/office/drawing/2014/main" id="{92546C81-78FA-F845-8A44-AC436EE83FFE}"/>
              </a:ext>
            </a:extLst>
          </p:cNvPr>
          <p:cNvGraphicFramePr>
            <a:graphicFrameLocks noGrp="1"/>
          </p:cNvGraphicFramePr>
          <p:nvPr/>
        </p:nvGraphicFramePr>
        <p:xfrm>
          <a:off x="3857719" y="3451023"/>
          <a:ext cx="7634516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2451">
                  <a:extLst>
                    <a:ext uri="{9D8B030D-6E8A-4147-A177-3AD203B41FA5}">
                      <a16:colId xmlns:a16="http://schemas.microsoft.com/office/drawing/2014/main" val="3487836462"/>
                    </a:ext>
                  </a:extLst>
                </a:gridCol>
                <a:gridCol w="1817355">
                  <a:extLst>
                    <a:ext uri="{9D8B030D-6E8A-4147-A177-3AD203B41FA5}">
                      <a16:colId xmlns:a16="http://schemas.microsoft.com/office/drawing/2014/main" val="4225854986"/>
                    </a:ext>
                  </a:extLst>
                </a:gridCol>
                <a:gridCol w="1817355">
                  <a:extLst>
                    <a:ext uri="{9D8B030D-6E8A-4147-A177-3AD203B41FA5}">
                      <a16:colId xmlns:a16="http://schemas.microsoft.com/office/drawing/2014/main" val="189915615"/>
                    </a:ext>
                  </a:extLst>
                </a:gridCol>
                <a:gridCol w="1817355">
                  <a:extLst>
                    <a:ext uri="{9D8B030D-6E8A-4147-A177-3AD203B41FA5}">
                      <a16:colId xmlns:a16="http://schemas.microsoft.com/office/drawing/2014/main" val="4172823895"/>
                    </a:ext>
                  </a:extLst>
                </a:gridCol>
              </a:tblGrid>
              <a:tr h="4520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</a:t>
                      </a:r>
                      <a:endParaRPr lang="zh-CN" altLang="en-US" sz="2400" b="0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Menlo" panose="020B0609030804020204" pitchFamily="49" charset="0"/>
                          <a:cs typeface="Times New Roman" panose="02020603050405020304" pitchFamily="18" charset="0"/>
                        </a:rPr>
                        <a:t>A</a:t>
                      </a:r>
                      <a:endParaRPr lang="zh-CN" altLang="en-US" sz="2400" b="1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Menlo" panose="020B0609030804020204" pitchFamily="49" charset="0"/>
                          <a:cs typeface="Times New Roman" panose="02020603050405020304" pitchFamily="18" charset="0"/>
                        </a:rPr>
                        <a:t>B</a:t>
                      </a:r>
                      <a:endParaRPr lang="zh-CN" altLang="en-US" sz="2400" b="1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400" b="1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426023"/>
                  </a:ext>
                </a:extLst>
              </a:tr>
              <a:tr h="4520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ea typeface="Menlo" panose="020B0609030804020204" pitchFamily="49" charset="0"/>
                          <a:cs typeface="Times New Roman" panose="02020603050405020304" pitchFamily="18" charset="0"/>
                        </a:rPr>
                        <a:t>BLEU_1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0.10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0.33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0.45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456834"/>
                  </a:ext>
                </a:extLst>
              </a:tr>
              <a:tr h="4520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ea typeface="Menlo" panose="020B0609030804020204" pitchFamily="49" charset="0"/>
                          <a:cs typeface="Times New Roman" panose="02020603050405020304" pitchFamily="18" charset="0"/>
                        </a:rPr>
                        <a:t>ROUGE_L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0.12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0.23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0.40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200703"/>
                  </a:ext>
                </a:extLst>
              </a:tr>
              <a:tr h="4520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 err="1">
                          <a:latin typeface="Times New Roman" panose="02020603050405020304" pitchFamily="18" charset="0"/>
                          <a:ea typeface="Menlo" panose="020B0609030804020204" pitchFamily="49" charset="0"/>
                          <a:cs typeface="Times New Roman" panose="02020603050405020304" pitchFamily="18" charset="0"/>
                        </a:rPr>
                        <a:t>CIDEr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0.11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0.41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0.64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497280"/>
                  </a:ext>
                </a:extLst>
              </a:tr>
              <a:tr h="4520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ea typeface="Menlo" panose="020B0609030804020204" pitchFamily="49" charset="0"/>
                          <a:cs typeface="Times New Roman" panose="02020603050405020304" pitchFamily="18" charset="0"/>
                        </a:rPr>
                        <a:t>SPICE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0.44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u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0.44</a:t>
                      </a:r>
                      <a:endParaRPr lang="zh-CN" altLang="en-US" sz="2400" b="0" i="0" u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373097"/>
                  </a:ext>
                </a:extLst>
              </a:tr>
              <a:tr h="4520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ea typeface="Menlo" panose="020B0609030804020204" pitchFamily="49" charset="0"/>
                          <a:cs typeface="Times New Roman" panose="02020603050405020304" pitchFamily="18" charset="0"/>
                        </a:rPr>
                        <a:t>Sentence-BERT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0.78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0.62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0.62</a:t>
                      </a:r>
                      <a:endParaRPr lang="zh-CN" altLang="en-US" sz="2400" b="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0372758"/>
                  </a:ext>
                </a:extLst>
              </a:tr>
            </a:tbl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8EE682BA-CADF-3740-BD7E-3D0941F126D8}"/>
              </a:ext>
            </a:extLst>
          </p:cNvPr>
          <p:cNvSpPr/>
          <p:nvPr/>
        </p:nvSpPr>
        <p:spPr>
          <a:xfrm>
            <a:off x="3857719" y="2576989"/>
            <a:ext cx="7296328" cy="369332"/>
          </a:xfrm>
          <a:prstGeom prst="rect">
            <a:avLst/>
          </a:prstGeom>
          <a:ln w="28575">
            <a:noFill/>
          </a:ln>
        </p:spPr>
        <p:txBody>
          <a:bodyPr wrap="square">
            <a:spAutoFit/>
          </a:bodyPr>
          <a:lstStyle/>
          <a:p>
            <a:r>
              <a:rPr lang="en" altLang="zh-CN" b="1" dirty="0">
                <a:solidFill>
                  <a:schemeClr val="accent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Caption </a:t>
            </a:r>
            <a:r>
              <a:rPr lang="en" altLang="zh-CN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" altLang="zh-CN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altLang="zh-CN" dirty="0">
                <a:latin typeface="Arial" panose="020B0604020202020204" pitchFamily="34" charset="0"/>
                <a:cs typeface="Arial" panose="020B0604020202020204" pitchFamily="34" charset="0"/>
              </a:rPr>
              <a:t>Wind blowing lightly followed by a </a:t>
            </a:r>
            <a:r>
              <a:rPr lang="en" altLang="zh-CN" i="1" u="sng" dirty="0">
                <a:latin typeface="Arial" panose="020B0604020202020204" pitchFamily="34" charset="0"/>
                <a:cs typeface="Arial" panose="020B0604020202020204" pitchFamily="34" charset="0"/>
              </a:rPr>
              <a:t>female speaking</a:t>
            </a:r>
            <a:endParaRPr lang="en" altLang="zh-CN" i="1" u="sng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539A42B-4498-E24D-88E6-114EA7538EF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6286" t="30697" r="56786" b="44983"/>
          <a:stretch/>
        </p:blipFill>
        <p:spPr>
          <a:xfrm>
            <a:off x="9270046" y="5641026"/>
            <a:ext cx="703942" cy="103777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960FC02-6307-DD47-824D-6C4698DD76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1603" y="6217971"/>
            <a:ext cx="460828" cy="460828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FFA7046D-259D-AB49-974E-581F1ED19CE3}"/>
              </a:ext>
            </a:extLst>
          </p:cNvPr>
          <p:cNvSpPr/>
          <p:nvPr/>
        </p:nvSpPr>
        <p:spPr>
          <a:xfrm>
            <a:off x="3857719" y="2131567"/>
            <a:ext cx="5844421" cy="403642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B17FBC2-61DA-EF46-A3F7-AB84D5BCC505}"/>
              </a:ext>
            </a:extLst>
          </p:cNvPr>
          <p:cNvSpPr txBox="1"/>
          <p:nvPr/>
        </p:nvSpPr>
        <p:spPr>
          <a:xfrm>
            <a:off x="9709359" y="217334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✅</a:t>
            </a:r>
          </a:p>
        </p:txBody>
      </p:sp>
      <p:sp>
        <p:nvSpPr>
          <p:cNvPr id="17" name="灯片编号占位符 16">
            <a:extLst>
              <a:ext uri="{FF2B5EF4-FFF2-40B4-BE49-F238E27FC236}">
                <a16:creationId xmlns:a16="http://schemas.microsoft.com/office/drawing/2014/main" id="{74685AF2-EC3D-F048-AB00-4E189B001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27422-F337-B247-985E-5EB4B721EF3E}" type="slidenum">
              <a:rPr kumimoji="1" lang="zh-CN" altLang="en-US" smtClean="0"/>
              <a:t>7</a:t>
            </a:fld>
            <a:endParaRPr kumimoji="1" lang="zh-CN" altLang="en-US"/>
          </a:p>
        </p:txBody>
      </p:sp>
      <p:pic>
        <p:nvPicPr>
          <p:cNvPr id="18" name="YAbplcXwXnvE.wav" descr="YAbplcXwXnvE.wav">
            <a:hlinkClick r:id="" action="ppaction://media"/>
            <a:extLst>
              <a:ext uri="{FF2B5EF4-FFF2-40B4-BE49-F238E27FC236}">
                <a16:creationId xmlns:a16="http://schemas.microsoft.com/office/drawing/2014/main" id="{A8ABAE03-203C-F549-837E-9CD366DF93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67711" y="2745719"/>
            <a:ext cx="1576031" cy="157603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accent4">
                <a:lumMod val="60000"/>
                <a:lumOff val="40000"/>
              </a:scheme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E299A7C1-FC1A-2946-8552-96A8FC31B422}"/>
              </a:ext>
            </a:extLst>
          </p:cNvPr>
          <p:cNvSpPr/>
          <p:nvPr/>
        </p:nvSpPr>
        <p:spPr>
          <a:xfrm>
            <a:off x="6779929" y="5342709"/>
            <a:ext cx="339328" cy="2983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1730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4" grpId="0"/>
      <p:bldP spid="6" grpId="0"/>
      <p:bldP spid="7" grpId="0"/>
      <p:bldP spid="11" grpId="0"/>
      <p:bldP spid="14" grpId="0" animBg="1"/>
      <p:bldP spid="16" grpId="0"/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4F9773-1521-914C-8747-772FFFEDC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SPICE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Metric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AB0C99-9C6A-8144-A2C9-7E3928971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6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SPICE</a:t>
            </a:r>
          </a:p>
          <a:p>
            <a:pPr lvl="1"/>
            <a:r>
              <a:rPr kumimoji="1" lang="en-US" altLang="zh-CN" dirty="0"/>
              <a:t>Scene graph overlap between two sentences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🤔Can Audio Captions Be Evaluated with Image Caption Metrics?</a:t>
            </a:r>
          </a:p>
          <a:p>
            <a:pPr marL="0" indent="0">
              <a:buNone/>
            </a:pPr>
            <a:endParaRPr kumimoji="1" lang="en-US" altLang="zh-CN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424EC32-D315-644F-B3A1-9D4EBCB13500}"/>
              </a:ext>
            </a:extLst>
          </p:cNvPr>
          <p:cNvSpPr/>
          <p:nvPr/>
        </p:nvSpPr>
        <p:spPr>
          <a:xfrm>
            <a:off x="838200" y="4542223"/>
            <a:ext cx="7731665" cy="3693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Reference: </a:t>
            </a:r>
            <a:r>
              <a:rPr lang="en" altLang="zh-CN" i="1" u="sn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Paper crackling</a:t>
            </a:r>
            <a:r>
              <a:rPr lang="en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" altLang="zh-CN" i="1" u="sn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female speaking</a:t>
            </a:r>
            <a:r>
              <a:rPr lang="en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lightly in the </a:t>
            </a:r>
            <a:r>
              <a:rPr lang="en" altLang="zh-CN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7AC84DC-0181-094A-BF40-68165CFC677A}"/>
              </a:ext>
            </a:extLst>
          </p:cNvPr>
          <p:cNvSpPr/>
          <p:nvPr/>
        </p:nvSpPr>
        <p:spPr>
          <a:xfrm>
            <a:off x="838200" y="5046492"/>
            <a:ext cx="7296327" cy="369332"/>
          </a:xfrm>
          <a:prstGeom prst="rect">
            <a:avLst/>
          </a:prstGeom>
          <a:ln w="28575">
            <a:noFill/>
          </a:ln>
        </p:spPr>
        <p:txBody>
          <a:bodyPr wrap="square">
            <a:spAutoFit/>
          </a:bodyPr>
          <a:lstStyle/>
          <a:p>
            <a:r>
              <a:rPr lang="en" altLang="zh-CN" b="1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Caption A</a:t>
            </a:r>
            <a:r>
              <a:rPr lang="en" altLang="zh-CN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" altLang="zh-CN" dirty="0">
                <a:solidFill>
                  <a:srgbClr val="CE91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altLang="zh-CN" dirty="0">
                <a:latin typeface="Arial" panose="020B0604020202020204" pitchFamily="34" charset="0"/>
                <a:cs typeface="Arial" panose="020B0604020202020204" pitchFamily="34" charset="0"/>
              </a:rPr>
              <a:t>Young </a:t>
            </a:r>
            <a:r>
              <a:rPr lang="en" altLang="zh-CN" i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woman</a:t>
            </a:r>
            <a:r>
              <a:rPr lang="en" altLang="zh-CN" i="1" u="sng" dirty="0">
                <a:latin typeface="Arial" panose="020B0604020202020204" pitchFamily="34" charset="0"/>
                <a:cs typeface="Arial" panose="020B0604020202020204" pitchFamily="34" charset="0"/>
              </a:rPr>
              <a:t> speaking</a:t>
            </a:r>
            <a:r>
              <a:rPr lang="en" altLang="zh-CN" dirty="0"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" altLang="zh-CN" i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crinkling noise</a:t>
            </a:r>
            <a:endParaRPr lang="en" altLang="zh-CN" i="1" u="sng" dirty="0">
              <a:solidFill>
                <a:srgbClr val="C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2AA70354-912D-524A-83B8-18C33438CA26}"/>
              </a:ext>
            </a:extLst>
          </p:cNvPr>
          <p:cNvSpPr/>
          <p:nvPr/>
        </p:nvSpPr>
        <p:spPr>
          <a:xfrm>
            <a:off x="8969157" y="4617111"/>
            <a:ext cx="213757" cy="213757"/>
          </a:xfrm>
          <a:prstGeom prst="ellipse">
            <a:avLst/>
          </a:prstGeom>
          <a:solidFill>
            <a:srgbClr val="FFADD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ADD6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786CB9B-1B67-CC4C-A00D-8A571B6D1E12}"/>
              </a:ext>
            </a:extLst>
          </p:cNvPr>
          <p:cNvSpPr txBox="1"/>
          <p:nvPr/>
        </p:nvSpPr>
        <p:spPr>
          <a:xfrm>
            <a:off x="9182914" y="4542223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background</a:t>
            </a:r>
            <a:endParaRPr kumimoji="1"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C6CE3BA3-B806-E94A-961E-FE3F945C4E2C}"/>
              </a:ext>
            </a:extLst>
          </p:cNvPr>
          <p:cNvSpPr/>
          <p:nvPr/>
        </p:nvSpPr>
        <p:spPr>
          <a:xfrm>
            <a:off x="7717113" y="5174716"/>
            <a:ext cx="213757" cy="213757"/>
          </a:xfrm>
          <a:prstGeom prst="ellipse">
            <a:avLst/>
          </a:prstGeom>
          <a:solidFill>
            <a:srgbClr val="FFADD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ADD6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697E55-7955-AC48-BABD-7CD83FCF8FDF}"/>
              </a:ext>
            </a:extLst>
          </p:cNvPr>
          <p:cNvSpPr txBox="1"/>
          <p:nvPr/>
        </p:nvSpPr>
        <p:spPr>
          <a:xfrm>
            <a:off x="7943480" y="5096928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woman</a:t>
            </a:r>
            <a:endParaRPr kumimoji="1" lang="zh-CN" altLang="en-US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B4BE101-F8BE-654A-861D-BE3D9F8C6C55}"/>
              </a:ext>
            </a:extLst>
          </p:cNvPr>
          <p:cNvSpPr/>
          <p:nvPr/>
        </p:nvSpPr>
        <p:spPr>
          <a:xfrm>
            <a:off x="8645358" y="5732213"/>
            <a:ext cx="213757" cy="213757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ADD6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A3D77B6-348D-A445-9008-E4431817AAF3}"/>
              </a:ext>
            </a:extLst>
          </p:cNvPr>
          <p:cNvSpPr txBox="1"/>
          <p:nvPr/>
        </p:nvSpPr>
        <p:spPr>
          <a:xfrm>
            <a:off x="8871725" y="5654425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with</a:t>
            </a:r>
            <a:endParaRPr kumimoji="1"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5F84801-A815-DA45-9D72-9958084A0DDC}"/>
              </a:ext>
            </a:extLst>
          </p:cNvPr>
          <p:cNvSpPr/>
          <p:nvPr/>
        </p:nvSpPr>
        <p:spPr>
          <a:xfrm>
            <a:off x="9575430" y="5178806"/>
            <a:ext cx="213757" cy="213757"/>
          </a:xfrm>
          <a:prstGeom prst="ellipse">
            <a:avLst/>
          </a:prstGeom>
          <a:solidFill>
            <a:srgbClr val="FFADD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ADD6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3E9D0D6-3AE1-6B4D-AE36-913EC9F4D676}"/>
              </a:ext>
            </a:extLst>
          </p:cNvPr>
          <p:cNvSpPr txBox="1"/>
          <p:nvPr/>
        </p:nvSpPr>
        <p:spPr>
          <a:xfrm>
            <a:off x="9752079" y="5096928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crinkling noise</a:t>
            </a:r>
            <a:endParaRPr kumimoji="1" lang="zh-CN" altLang="en-US" dirty="0"/>
          </a:p>
        </p:txBody>
      </p: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63E0733E-FEB3-CD48-8B3A-8C68D72D2DAE}"/>
              </a:ext>
            </a:extLst>
          </p:cNvPr>
          <p:cNvCxnSpPr>
            <a:stCxn id="10" idx="5"/>
            <a:endCxn id="12" idx="2"/>
          </p:cNvCxnSpPr>
          <p:nvPr/>
        </p:nvCxnSpPr>
        <p:spPr>
          <a:xfrm>
            <a:off x="7899566" y="5357169"/>
            <a:ext cx="745792" cy="4819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EB5522A8-241D-7943-8810-7DBCA7BF34E3}"/>
              </a:ext>
            </a:extLst>
          </p:cNvPr>
          <p:cNvCxnSpPr>
            <a:stCxn id="13" idx="1"/>
            <a:endCxn id="14" idx="3"/>
          </p:cNvCxnSpPr>
          <p:nvPr/>
        </p:nvCxnSpPr>
        <p:spPr>
          <a:xfrm flipV="1">
            <a:off x="8871725" y="5361259"/>
            <a:ext cx="735009" cy="4778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A33BE099-B9EE-174C-87D0-F0DE19B25729}"/>
              </a:ext>
            </a:extLst>
          </p:cNvPr>
          <p:cNvSpPr txBox="1"/>
          <p:nvPr/>
        </p:nvSpPr>
        <p:spPr>
          <a:xfrm>
            <a:off x="1372130" y="3244334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kumimoji="1" lang="en-US" altLang="zh-C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 young </a:t>
            </a:r>
            <a:r>
              <a:rPr kumimoji="1" lang="en-US" altLang="zh-CN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girl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standing </a:t>
            </a:r>
            <a:r>
              <a:rPr kumimoji="1" lang="en-US" altLang="zh-CN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top of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a tennis </a:t>
            </a:r>
            <a:r>
              <a:rPr kumimoji="1" lang="en-US" altLang="zh-CN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court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F19A4302-CC60-1F4F-9504-B2F4966CE558}"/>
              </a:ext>
            </a:extLst>
          </p:cNvPr>
          <p:cNvSpPr/>
          <p:nvPr/>
        </p:nvSpPr>
        <p:spPr>
          <a:xfrm>
            <a:off x="7435000" y="3303159"/>
            <a:ext cx="213757" cy="213757"/>
          </a:xfrm>
          <a:prstGeom prst="ellipse">
            <a:avLst/>
          </a:prstGeom>
          <a:solidFill>
            <a:srgbClr val="FFADD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ADD6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A9AC7BF-6203-6648-8ABB-7BB0466228BF}"/>
              </a:ext>
            </a:extLst>
          </p:cNvPr>
          <p:cNvSpPr txBox="1"/>
          <p:nvPr/>
        </p:nvSpPr>
        <p:spPr>
          <a:xfrm>
            <a:off x="7661367" y="3225371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girl</a:t>
            </a:r>
            <a:endParaRPr kumimoji="1" lang="zh-CN" altLang="en-US" dirty="0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4E9AA294-0D81-4D4C-A739-AF8CC126993C}"/>
              </a:ext>
            </a:extLst>
          </p:cNvPr>
          <p:cNvSpPr/>
          <p:nvPr/>
        </p:nvSpPr>
        <p:spPr>
          <a:xfrm>
            <a:off x="8363245" y="3860656"/>
            <a:ext cx="213757" cy="213757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ADD6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1D82935-F9AA-7A45-A547-01504AE55B76}"/>
              </a:ext>
            </a:extLst>
          </p:cNvPr>
          <p:cNvSpPr txBox="1"/>
          <p:nvPr/>
        </p:nvSpPr>
        <p:spPr>
          <a:xfrm>
            <a:off x="8589612" y="3782868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on top of</a:t>
            </a:r>
            <a:endParaRPr kumimoji="1" lang="zh-CN" altLang="en-US" dirty="0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B8F32123-39F9-994D-B8C1-64B2CABA291D}"/>
              </a:ext>
            </a:extLst>
          </p:cNvPr>
          <p:cNvSpPr/>
          <p:nvPr/>
        </p:nvSpPr>
        <p:spPr>
          <a:xfrm>
            <a:off x="9293317" y="3307249"/>
            <a:ext cx="213757" cy="213757"/>
          </a:xfrm>
          <a:prstGeom prst="ellipse">
            <a:avLst/>
          </a:prstGeom>
          <a:solidFill>
            <a:srgbClr val="FFADD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ADD6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7C72D5D-1BB7-CD4D-AC65-161AE13512A8}"/>
              </a:ext>
            </a:extLst>
          </p:cNvPr>
          <p:cNvSpPr txBox="1"/>
          <p:nvPr/>
        </p:nvSpPr>
        <p:spPr>
          <a:xfrm>
            <a:off x="9469966" y="3225371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tennis court</a:t>
            </a:r>
            <a:endParaRPr kumimoji="1" lang="zh-CN" altLang="en-US" dirty="0"/>
          </a:p>
        </p:txBody>
      </p: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940EB87B-7479-5940-8139-5D56B63E738B}"/>
              </a:ext>
            </a:extLst>
          </p:cNvPr>
          <p:cNvCxnSpPr>
            <a:stCxn id="24" idx="5"/>
            <a:endCxn id="26" idx="2"/>
          </p:cNvCxnSpPr>
          <p:nvPr/>
        </p:nvCxnSpPr>
        <p:spPr>
          <a:xfrm>
            <a:off x="7617453" y="3485612"/>
            <a:ext cx="745792" cy="4819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5E68F935-CD15-DD45-AF69-553051D417F0}"/>
              </a:ext>
            </a:extLst>
          </p:cNvPr>
          <p:cNvCxnSpPr>
            <a:stCxn id="27" idx="1"/>
            <a:endCxn id="28" idx="3"/>
          </p:cNvCxnSpPr>
          <p:nvPr/>
        </p:nvCxnSpPr>
        <p:spPr>
          <a:xfrm flipV="1">
            <a:off x="8589612" y="3489702"/>
            <a:ext cx="735009" cy="4778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177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23" grpId="0"/>
      <p:bldP spid="24" grpId="0" animBg="1"/>
      <p:bldP spid="25" grpId="0"/>
      <p:bldP spid="26" grpId="0" animBg="1"/>
      <p:bldP spid="27" grpId="0"/>
      <p:bldP spid="28" grpId="0" animBg="1"/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FB78D-9E8F-9047-B02D-8B60C565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" altLang="zh-CN" dirty="0"/>
              <a:t>EVALUATION METRICS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296A20B-2962-964D-9648-95E012D3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5853-7235-8441-ABFD-93FDB5D309F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9381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2711</TotalTime>
  <Words>2467</Words>
  <Application>Microsoft Macintosh PowerPoint</Application>
  <PresentationFormat>宽屏</PresentationFormat>
  <Paragraphs>392</Paragraphs>
  <Slides>29</Slides>
  <Notes>24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等线</vt:lpstr>
      <vt:lpstr>等线 Light</vt:lpstr>
      <vt:lpstr>Arial</vt:lpstr>
      <vt:lpstr>Bradley Hand</vt:lpstr>
      <vt:lpstr>Calibri</vt:lpstr>
      <vt:lpstr>Cambria Math</vt:lpstr>
      <vt:lpstr>Times New Roman</vt:lpstr>
      <vt:lpstr>Office 主题​​</vt:lpstr>
      <vt:lpstr>PowerPoint 演示文稿</vt:lpstr>
      <vt:lpstr>Outline</vt:lpstr>
      <vt:lpstr>INTRODUCTION</vt:lpstr>
      <vt:lpstr>Automated Audio Captioning</vt:lpstr>
      <vt:lpstr>Different Captioning Tasks</vt:lpstr>
      <vt:lpstr>Caption Evaluation</vt:lpstr>
      <vt:lpstr>Caption Evaluation</vt:lpstr>
      <vt:lpstr>SPICE Metric</vt:lpstr>
      <vt:lpstr>EVALUATION METRICS</vt:lpstr>
      <vt:lpstr>Automatic Evaluation Metrics</vt:lpstr>
      <vt:lpstr>BLEU</vt:lpstr>
      <vt:lpstr>ROUGE</vt:lpstr>
      <vt:lpstr>METEOR &amp; CIDEr &amp; SPICE</vt:lpstr>
      <vt:lpstr>BERTScore</vt:lpstr>
      <vt:lpstr>BLEURT</vt:lpstr>
      <vt:lpstr>Our Method: FENSE</vt:lpstr>
      <vt:lpstr>Error Detector</vt:lpstr>
      <vt:lpstr>BENCHMARK DATASET CONSTRUCTION</vt:lpstr>
      <vt:lpstr>Data resources </vt:lpstr>
      <vt:lpstr>Data Annotation</vt:lpstr>
      <vt:lpstr>Data Annotation</vt:lpstr>
      <vt:lpstr>Audio Captioning Systems</vt:lpstr>
      <vt:lpstr>EXPERIMENTS</vt:lpstr>
      <vt:lpstr>Benchmarking Metrics</vt:lpstr>
      <vt:lpstr>Ablation of Error Detector</vt:lpstr>
      <vt:lpstr>Human &amp; Machine Judgement Illustration</vt:lpstr>
      <vt:lpstr>CONCLUSION</vt:lpstr>
      <vt:lpstr>Conclusion</vt:lpstr>
      <vt:lpstr>Thanks!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 泽林</dc:creator>
  <cp:lastModifiedBy>周 泽林</cp:lastModifiedBy>
  <cp:revision>22</cp:revision>
  <dcterms:created xsi:type="dcterms:W3CDTF">2022-04-05T01:07:14Z</dcterms:created>
  <dcterms:modified xsi:type="dcterms:W3CDTF">2022-04-18T14:01:22Z</dcterms:modified>
</cp:coreProperties>
</file>

<file path=docProps/thumbnail.jpeg>
</file>